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8" r:id="rId3"/>
    <p:sldId id="263" r:id="rId4"/>
    <p:sldId id="264" r:id="rId5"/>
    <p:sldId id="265" r:id="rId6"/>
    <p:sldId id="266" r:id="rId7"/>
    <p:sldId id="268" r:id="rId8"/>
    <p:sldId id="270" r:id="rId9"/>
    <p:sldId id="271" r:id="rId10"/>
    <p:sldId id="273" r:id="rId11"/>
    <p:sldId id="276" r:id="rId12"/>
    <p:sldId id="274" r:id="rId13"/>
    <p:sldId id="275" r:id="rId14"/>
    <p:sldId id="262" r:id="rId15"/>
  </p:sldIdLst>
  <p:sldSz cx="10058400" cy="7772400"/>
  <p:notesSz cx="10058400" cy="7772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86" y="3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C85DF53D-5F5F-43E0-935A-C568AD8F0704}" type="datetimeFigureOut">
              <a:rPr lang="lv-LV" smtClean="0"/>
              <a:t>30.06.2025</a:t>
            </a:fld>
            <a:endParaRPr lang="lv-LV"/>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51207219-822E-4ABF-8FD4-E33895163A64}" type="slidenum">
              <a:rPr lang="lv-LV" smtClean="0"/>
              <a:t>‹#›</a:t>
            </a:fld>
            <a:endParaRPr lang="lv-LV"/>
          </a:p>
        </p:txBody>
      </p:sp>
    </p:spTree>
    <p:extLst>
      <p:ext uri="{BB962C8B-B14F-4D97-AF65-F5344CB8AC3E}">
        <p14:creationId xmlns:p14="http://schemas.microsoft.com/office/powerpoint/2010/main" val="656650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51207219-822E-4ABF-8FD4-E33895163A64}" type="slidenum">
              <a:rPr lang="lv-LV" smtClean="0"/>
              <a:t>3</a:t>
            </a:fld>
            <a:endParaRPr lang="lv-LV"/>
          </a:p>
        </p:txBody>
      </p:sp>
    </p:spTree>
    <p:extLst>
      <p:ext uri="{BB962C8B-B14F-4D97-AF65-F5344CB8AC3E}">
        <p14:creationId xmlns:p14="http://schemas.microsoft.com/office/powerpoint/2010/main" val="631970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DA3B0-C8A0-0505-337B-ADF0FB5423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7910E0-E4A5-78BC-6296-989FFCFBAE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F9B3C5-3807-9D85-46A6-5AF0495CFF6E}"/>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0F5219B4-8CBD-66C6-EFC3-EA92A77D21EA}"/>
              </a:ext>
            </a:extLst>
          </p:cNvPr>
          <p:cNvSpPr>
            <a:spLocks noGrp="1"/>
          </p:cNvSpPr>
          <p:nvPr>
            <p:ph type="sldNum" sz="quarter" idx="5"/>
          </p:nvPr>
        </p:nvSpPr>
        <p:spPr/>
        <p:txBody>
          <a:bodyPr/>
          <a:lstStyle/>
          <a:p>
            <a:fld id="{51207219-822E-4ABF-8FD4-E33895163A64}" type="slidenum">
              <a:rPr lang="lv-LV" smtClean="0"/>
              <a:t>12</a:t>
            </a:fld>
            <a:endParaRPr lang="lv-LV"/>
          </a:p>
        </p:txBody>
      </p:sp>
    </p:spTree>
    <p:extLst>
      <p:ext uri="{BB962C8B-B14F-4D97-AF65-F5344CB8AC3E}">
        <p14:creationId xmlns:p14="http://schemas.microsoft.com/office/powerpoint/2010/main" val="486787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08E52-2BF5-16FF-1C0A-4D9400C9B9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1B5AA0-40FD-8A35-E842-95E29C68EC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3DDEA5-F6E0-0D6C-6FE9-873029F4473F}"/>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45F6055B-6C2A-3564-A1B2-B922A98FAF59}"/>
              </a:ext>
            </a:extLst>
          </p:cNvPr>
          <p:cNvSpPr>
            <a:spLocks noGrp="1"/>
          </p:cNvSpPr>
          <p:nvPr>
            <p:ph type="sldNum" sz="quarter" idx="5"/>
          </p:nvPr>
        </p:nvSpPr>
        <p:spPr/>
        <p:txBody>
          <a:bodyPr/>
          <a:lstStyle/>
          <a:p>
            <a:fld id="{51207219-822E-4ABF-8FD4-E33895163A64}" type="slidenum">
              <a:rPr lang="lv-LV" smtClean="0"/>
              <a:t>13</a:t>
            </a:fld>
            <a:endParaRPr lang="lv-LV"/>
          </a:p>
        </p:txBody>
      </p:sp>
    </p:spTree>
    <p:extLst>
      <p:ext uri="{BB962C8B-B14F-4D97-AF65-F5344CB8AC3E}">
        <p14:creationId xmlns:p14="http://schemas.microsoft.com/office/powerpoint/2010/main" val="14715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7AE7A-14B3-7148-18EF-CE4DB534F9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FAD237-DA93-2419-C8D0-2D3AEA46DF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BF1ABD-B9AA-079B-F921-394AE1A3031F}"/>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9818F488-E96A-D915-F9B0-8C3A1CA03ADA}"/>
              </a:ext>
            </a:extLst>
          </p:cNvPr>
          <p:cNvSpPr>
            <a:spLocks noGrp="1"/>
          </p:cNvSpPr>
          <p:nvPr>
            <p:ph type="sldNum" sz="quarter" idx="5"/>
          </p:nvPr>
        </p:nvSpPr>
        <p:spPr/>
        <p:txBody>
          <a:bodyPr/>
          <a:lstStyle/>
          <a:p>
            <a:fld id="{51207219-822E-4ABF-8FD4-E33895163A64}" type="slidenum">
              <a:rPr lang="lv-LV" smtClean="0"/>
              <a:t>4</a:t>
            </a:fld>
            <a:endParaRPr lang="lv-LV"/>
          </a:p>
        </p:txBody>
      </p:sp>
    </p:spTree>
    <p:extLst>
      <p:ext uri="{BB962C8B-B14F-4D97-AF65-F5344CB8AC3E}">
        <p14:creationId xmlns:p14="http://schemas.microsoft.com/office/powerpoint/2010/main" val="421308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B78B2-618C-B07A-51DF-A6DB90BD2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0EB4B9-F9EA-169E-D7ED-07E91C45DA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3AEA14-F42E-B9A5-E572-0E3F00CE17FE}"/>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026D8631-F5C6-69B3-CAAE-A938FF9CF0B7}"/>
              </a:ext>
            </a:extLst>
          </p:cNvPr>
          <p:cNvSpPr>
            <a:spLocks noGrp="1"/>
          </p:cNvSpPr>
          <p:nvPr>
            <p:ph type="sldNum" sz="quarter" idx="5"/>
          </p:nvPr>
        </p:nvSpPr>
        <p:spPr/>
        <p:txBody>
          <a:bodyPr/>
          <a:lstStyle/>
          <a:p>
            <a:fld id="{51207219-822E-4ABF-8FD4-E33895163A64}" type="slidenum">
              <a:rPr lang="lv-LV" smtClean="0"/>
              <a:t>5</a:t>
            </a:fld>
            <a:endParaRPr lang="lv-LV"/>
          </a:p>
        </p:txBody>
      </p:sp>
    </p:spTree>
    <p:extLst>
      <p:ext uri="{BB962C8B-B14F-4D97-AF65-F5344CB8AC3E}">
        <p14:creationId xmlns:p14="http://schemas.microsoft.com/office/powerpoint/2010/main" val="2644960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964BA-F825-987E-7816-9B0D65854F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4E78B1-6374-92BB-B461-C9BEA58074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90ABDF-0C98-D3B5-C5D2-A4E1927D3E22}"/>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2A8B8559-1329-6176-D3E9-CD1A335E5E35}"/>
              </a:ext>
            </a:extLst>
          </p:cNvPr>
          <p:cNvSpPr>
            <a:spLocks noGrp="1"/>
          </p:cNvSpPr>
          <p:nvPr>
            <p:ph type="sldNum" sz="quarter" idx="5"/>
          </p:nvPr>
        </p:nvSpPr>
        <p:spPr/>
        <p:txBody>
          <a:bodyPr/>
          <a:lstStyle/>
          <a:p>
            <a:fld id="{51207219-822E-4ABF-8FD4-E33895163A64}" type="slidenum">
              <a:rPr lang="lv-LV" smtClean="0"/>
              <a:t>6</a:t>
            </a:fld>
            <a:endParaRPr lang="lv-LV"/>
          </a:p>
        </p:txBody>
      </p:sp>
    </p:spTree>
    <p:extLst>
      <p:ext uri="{BB962C8B-B14F-4D97-AF65-F5344CB8AC3E}">
        <p14:creationId xmlns:p14="http://schemas.microsoft.com/office/powerpoint/2010/main" val="258796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041DB-F189-6098-82E8-7EA61BBE3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1A3CE2-36D7-3214-9408-59DCF07757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E370CB-5FB1-73CA-CEDE-EEB97296327A}"/>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BDD0980C-B725-2408-F1D5-CC7E12B4F96F}"/>
              </a:ext>
            </a:extLst>
          </p:cNvPr>
          <p:cNvSpPr>
            <a:spLocks noGrp="1"/>
          </p:cNvSpPr>
          <p:nvPr>
            <p:ph type="sldNum" sz="quarter" idx="5"/>
          </p:nvPr>
        </p:nvSpPr>
        <p:spPr/>
        <p:txBody>
          <a:bodyPr/>
          <a:lstStyle/>
          <a:p>
            <a:fld id="{51207219-822E-4ABF-8FD4-E33895163A64}" type="slidenum">
              <a:rPr lang="lv-LV" smtClean="0"/>
              <a:t>7</a:t>
            </a:fld>
            <a:endParaRPr lang="lv-LV"/>
          </a:p>
        </p:txBody>
      </p:sp>
    </p:spTree>
    <p:extLst>
      <p:ext uri="{BB962C8B-B14F-4D97-AF65-F5344CB8AC3E}">
        <p14:creationId xmlns:p14="http://schemas.microsoft.com/office/powerpoint/2010/main" val="290991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FDF6D-B3A6-2A51-B8CA-4F64A49E19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11443B-6CD2-7087-F51F-05210B775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94A280-DBF1-54B7-BF07-5670EB7E4EA6}"/>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ADED38A5-C06D-6957-CD48-EC01178880BA}"/>
              </a:ext>
            </a:extLst>
          </p:cNvPr>
          <p:cNvSpPr>
            <a:spLocks noGrp="1"/>
          </p:cNvSpPr>
          <p:nvPr>
            <p:ph type="sldNum" sz="quarter" idx="5"/>
          </p:nvPr>
        </p:nvSpPr>
        <p:spPr/>
        <p:txBody>
          <a:bodyPr/>
          <a:lstStyle/>
          <a:p>
            <a:fld id="{51207219-822E-4ABF-8FD4-E33895163A64}" type="slidenum">
              <a:rPr lang="lv-LV" smtClean="0"/>
              <a:t>8</a:t>
            </a:fld>
            <a:endParaRPr lang="lv-LV"/>
          </a:p>
        </p:txBody>
      </p:sp>
    </p:spTree>
    <p:extLst>
      <p:ext uri="{BB962C8B-B14F-4D97-AF65-F5344CB8AC3E}">
        <p14:creationId xmlns:p14="http://schemas.microsoft.com/office/powerpoint/2010/main" val="2797669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FDCE1-D2B1-262A-1BEF-4CCB00267D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6E776E-7674-7078-A5DC-082DBC1105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0FE73E-BDD5-7CDF-D7E4-7BB2114A25CB}"/>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80DFB2D4-A80F-1458-2115-2D6E7D3F2E66}"/>
              </a:ext>
            </a:extLst>
          </p:cNvPr>
          <p:cNvSpPr>
            <a:spLocks noGrp="1"/>
          </p:cNvSpPr>
          <p:nvPr>
            <p:ph type="sldNum" sz="quarter" idx="5"/>
          </p:nvPr>
        </p:nvSpPr>
        <p:spPr/>
        <p:txBody>
          <a:bodyPr/>
          <a:lstStyle/>
          <a:p>
            <a:fld id="{51207219-822E-4ABF-8FD4-E33895163A64}" type="slidenum">
              <a:rPr lang="lv-LV" smtClean="0"/>
              <a:t>9</a:t>
            </a:fld>
            <a:endParaRPr lang="lv-LV"/>
          </a:p>
        </p:txBody>
      </p:sp>
    </p:spTree>
    <p:extLst>
      <p:ext uri="{BB962C8B-B14F-4D97-AF65-F5344CB8AC3E}">
        <p14:creationId xmlns:p14="http://schemas.microsoft.com/office/powerpoint/2010/main" val="187040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2D245-EBD8-417C-1054-D7379017F8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43379A-170F-F021-F591-FF98EAE40B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D8426F-D75A-7E3D-E59B-C3A499DAD729}"/>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077A80DE-EC05-1945-7F1A-E66ABC3F267F}"/>
              </a:ext>
            </a:extLst>
          </p:cNvPr>
          <p:cNvSpPr>
            <a:spLocks noGrp="1"/>
          </p:cNvSpPr>
          <p:nvPr>
            <p:ph type="sldNum" sz="quarter" idx="5"/>
          </p:nvPr>
        </p:nvSpPr>
        <p:spPr/>
        <p:txBody>
          <a:bodyPr/>
          <a:lstStyle/>
          <a:p>
            <a:fld id="{51207219-822E-4ABF-8FD4-E33895163A64}" type="slidenum">
              <a:rPr lang="lv-LV" smtClean="0"/>
              <a:t>10</a:t>
            </a:fld>
            <a:endParaRPr lang="lv-LV"/>
          </a:p>
        </p:txBody>
      </p:sp>
    </p:spTree>
    <p:extLst>
      <p:ext uri="{BB962C8B-B14F-4D97-AF65-F5344CB8AC3E}">
        <p14:creationId xmlns:p14="http://schemas.microsoft.com/office/powerpoint/2010/main" val="2788987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730C1-D4E0-DB8B-3A2F-F5EA83ABA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C168F4-EC65-ED3D-F099-0FA7A0E022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BC6064-C34E-C672-6FA0-3A33435219F6}"/>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1E6AC3B0-2177-3FE9-DC84-6F985ABEB31C}"/>
              </a:ext>
            </a:extLst>
          </p:cNvPr>
          <p:cNvSpPr>
            <a:spLocks noGrp="1"/>
          </p:cNvSpPr>
          <p:nvPr>
            <p:ph type="sldNum" sz="quarter" idx="5"/>
          </p:nvPr>
        </p:nvSpPr>
        <p:spPr/>
        <p:txBody>
          <a:bodyPr/>
          <a:lstStyle/>
          <a:p>
            <a:fld id="{51207219-822E-4ABF-8FD4-E33895163A64}" type="slidenum">
              <a:rPr lang="lv-LV" smtClean="0"/>
              <a:t>11</a:t>
            </a:fld>
            <a:endParaRPr lang="lv-LV"/>
          </a:p>
        </p:txBody>
      </p:sp>
    </p:spTree>
    <p:extLst>
      <p:ext uri="{BB962C8B-B14F-4D97-AF65-F5344CB8AC3E}">
        <p14:creationId xmlns:p14="http://schemas.microsoft.com/office/powerpoint/2010/main" val="105495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85647" y="1407562"/>
            <a:ext cx="9087104" cy="579755"/>
          </a:xfrm>
          <a:prstGeom prst="rect">
            <a:avLst/>
          </a:prstGeom>
        </p:spPr>
        <p:txBody>
          <a:bodyPr wrap="square" lIns="0" tIns="0" rIns="0" bIns="0">
            <a:spAutoFit/>
          </a:bodyPr>
          <a:lstStyle>
            <a:lvl1pPr>
              <a:defRPr sz="3300" b="1" i="0">
                <a:solidFill>
                  <a:srgbClr val="D14626"/>
                </a:solidFill>
                <a:latin typeface="Yu Gothic UI"/>
                <a:cs typeface="Yu Gothic UI"/>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sz="3300" b="0" i="0">
                <a:solidFill>
                  <a:srgbClr val="3F3F3F"/>
                </a:solidFill>
                <a:latin typeface="Segoe UI"/>
                <a:cs typeface="Segoe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rgbClr val="D14626"/>
                </a:solidFill>
                <a:latin typeface="Yu Gothic UI"/>
                <a:cs typeface="Yu Gothic UI"/>
              </a:defRPr>
            </a:lvl1pPr>
          </a:lstStyle>
          <a:p>
            <a:endParaRPr/>
          </a:p>
        </p:txBody>
      </p:sp>
      <p:sp>
        <p:nvSpPr>
          <p:cNvPr id="3" name="Holder 3"/>
          <p:cNvSpPr>
            <a:spLocks noGrp="1"/>
          </p:cNvSpPr>
          <p:nvPr>
            <p:ph type="body" idx="1"/>
          </p:nvPr>
        </p:nvSpPr>
        <p:spPr/>
        <p:txBody>
          <a:bodyPr lIns="0" tIns="0" rIns="0" bIns="0"/>
          <a:lstStyle>
            <a:lvl1pPr>
              <a:defRPr sz="3300" b="0" i="0">
                <a:solidFill>
                  <a:srgbClr val="3F3F3F"/>
                </a:solidFill>
                <a:latin typeface="Segoe UI"/>
                <a:cs typeface="Segoe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rgbClr val="D14626"/>
                </a:solidFill>
                <a:latin typeface="Yu Gothic UI"/>
                <a:cs typeface="Yu Gothic UI"/>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rgbClr val="D14626"/>
                </a:solidFill>
                <a:latin typeface="Yu Gothic UI"/>
                <a:cs typeface="Yu Gothic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11836" y="1277112"/>
            <a:ext cx="9639300" cy="5224780"/>
          </a:xfrm>
          <a:custGeom>
            <a:avLst/>
            <a:gdLst/>
            <a:ahLst/>
            <a:cxnLst/>
            <a:rect l="l" t="t" r="r" b="b"/>
            <a:pathLst>
              <a:path w="9639300" h="5224780">
                <a:moveTo>
                  <a:pt x="9639299" y="5224271"/>
                </a:moveTo>
                <a:lnTo>
                  <a:pt x="0" y="5224271"/>
                </a:lnTo>
                <a:lnTo>
                  <a:pt x="0" y="0"/>
                </a:lnTo>
                <a:lnTo>
                  <a:pt x="9639299" y="0"/>
                </a:lnTo>
                <a:lnTo>
                  <a:pt x="9639299" y="5224271"/>
                </a:lnTo>
                <a:close/>
              </a:path>
            </a:pathLst>
          </a:custGeom>
          <a:solidFill>
            <a:srgbClr val="F4F4F4"/>
          </a:solidFill>
        </p:spPr>
        <p:txBody>
          <a:bodyPr wrap="square" lIns="0" tIns="0" rIns="0" bIns="0" rtlCol="0"/>
          <a:lstStyle/>
          <a:p>
            <a:endParaRPr/>
          </a:p>
        </p:txBody>
      </p:sp>
      <p:sp>
        <p:nvSpPr>
          <p:cNvPr id="2" name="Holder 2"/>
          <p:cNvSpPr>
            <a:spLocks noGrp="1"/>
          </p:cNvSpPr>
          <p:nvPr>
            <p:ph type="title"/>
          </p:nvPr>
        </p:nvSpPr>
        <p:spPr>
          <a:xfrm>
            <a:off x="485647" y="1047939"/>
            <a:ext cx="9087104" cy="1031875"/>
          </a:xfrm>
          <a:prstGeom prst="rect">
            <a:avLst/>
          </a:prstGeom>
        </p:spPr>
        <p:txBody>
          <a:bodyPr wrap="square" lIns="0" tIns="0" rIns="0" bIns="0">
            <a:spAutoFit/>
          </a:bodyPr>
          <a:lstStyle>
            <a:lvl1pPr>
              <a:defRPr sz="3300" b="1" i="0">
                <a:solidFill>
                  <a:srgbClr val="D14626"/>
                </a:solidFill>
                <a:latin typeface="Yu Gothic UI"/>
                <a:cs typeface="Yu Gothic UI"/>
              </a:defRPr>
            </a:lvl1pPr>
          </a:lstStyle>
          <a:p>
            <a:endParaRPr/>
          </a:p>
        </p:txBody>
      </p:sp>
      <p:sp>
        <p:nvSpPr>
          <p:cNvPr id="3" name="Holder 3"/>
          <p:cNvSpPr>
            <a:spLocks noGrp="1"/>
          </p:cNvSpPr>
          <p:nvPr>
            <p:ph type="body" idx="1"/>
          </p:nvPr>
        </p:nvSpPr>
        <p:spPr>
          <a:xfrm>
            <a:off x="1473177" y="3138932"/>
            <a:ext cx="8074659" cy="2164079"/>
          </a:xfrm>
          <a:prstGeom prst="rect">
            <a:avLst/>
          </a:prstGeom>
        </p:spPr>
        <p:txBody>
          <a:bodyPr wrap="square" lIns="0" tIns="0" rIns="0" bIns="0">
            <a:spAutoFit/>
          </a:bodyPr>
          <a:lstStyle>
            <a:lvl1pPr>
              <a:defRPr sz="3300" b="0" i="0">
                <a:solidFill>
                  <a:srgbClr val="3F3F3F"/>
                </a:solidFill>
                <a:latin typeface="Segoe UI"/>
                <a:cs typeface="Segoe UI"/>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6/30/2025</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pmacibas@letera.l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likumi.lv/ta/id/353169-eiropas-savienibas-kohezijas-politikas-programmas-2021-2027-gadam-4-2-prioritara-virziena-izglitiba-prasmes-un-muzizglitib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39627" y="1273810"/>
            <a:ext cx="9638030" cy="5224780"/>
          </a:xfrm>
          <a:custGeom>
            <a:avLst/>
            <a:gdLst/>
            <a:ahLst/>
            <a:cxnLst/>
            <a:rect l="l" t="t" r="r" b="b"/>
            <a:pathLst>
              <a:path w="9638030" h="5224780">
                <a:moveTo>
                  <a:pt x="9637776" y="5224272"/>
                </a:moveTo>
                <a:lnTo>
                  <a:pt x="0" y="5224272"/>
                </a:lnTo>
                <a:lnTo>
                  <a:pt x="0" y="0"/>
                </a:lnTo>
                <a:lnTo>
                  <a:pt x="9637776" y="0"/>
                </a:lnTo>
                <a:lnTo>
                  <a:pt x="9637776" y="5224272"/>
                </a:lnTo>
                <a:close/>
              </a:path>
            </a:pathLst>
          </a:custGeom>
          <a:solidFill>
            <a:srgbClr val="D14626"/>
          </a:solidFill>
        </p:spPr>
        <p:txBody>
          <a:bodyPr wrap="square" lIns="0" tIns="0" rIns="0" bIns="0" rtlCol="0"/>
          <a:lstStyle/>
          <a:p>
            <a:endParaRPr dirty="0"/>
          </a:p>
        </p:txBody>
      </p:sp>
      <p:sp>
        <p:nvSpPr>
          <p:cNvPr id="3" name="object 3"/>
          <p:cNvSpPr txBox="1">
            <a:spLocks noGrp="1"/>
          </p:cNvSpPr>
          <p:nvPr>
            <p:ph type="title"/>
          </p:nvPr>
        </p:nvSpPr>
        <p:spPr>
          <a:xfrm>
            <a:off x="415607" y="3105371"/>
            <a:ext cx="9218930" cy="3567643"/>
          </a:xfrm>
          <a:prstGeom prst="rect">
            <a:avLst/>
          </a:prstGeom>
        </p:spPr>
        <p:txBody>
          <a:bodyPr vert="horz" wrap="square" lIns="0" tIns="12700" rIns="0" bIns="0" rtlCol="0">
            <a:spAutoFit/>
          </a:bodyPr>
          <a:lstStyle/>
          <a:p>
            <a:pPr marL="12700" marR="5080" indent="-3810" algn="ctr">
              <a:lnSpc>
                <a:spcPct val="100000"/>
              </a:lnSpc>
              <a:spcBef>
                <a:spcPts val="100"/>
              </a:spcBef>
            </a:pPr>
            <a:r>
              <a:rPr lang="lv-LV" spc="-120" dirty="0">
                <a:solidFill>
                  <a:srgbClr val="FFFFFF"/>
                </a:solidFill>
              </a:rPr>
              <a:t>Darbinieku mācību iespējas projektā</a:t>
            </a:r>
            <a:br>
              <a:rPr lang="lv-LV" spc="-120" dirty="0">
                <a:solidFill>
                  <a:srgbClr val="FFFFFF"/>
                </a:solidFill>
              </a:rPr>
            </a:br>
            <a:r>
              <a:rPr spc="-180" dirty="0">
                <a:solidFill>
                  <a:srgbClr val="FFFFFF"/>
                </a:solidFill>
              </a:rPr>
              <a:t>“</a:t>
            </a:r>
            <a:r>
              <a:rPr lang="lv-LV" spc="-180" dirty="0">
                <a:solidFill>
                  <a:srgbClr val="FFFFFF"/>
                </a:solidFill>
              </a:rPr>
              <a:t>Elektronikas nozares uzņēmumu darba spēka produktivitātes paaugstināšana</a:t>
            </a:r>
            <a:r>
              <a:rPr spc="-95" dirty="0">
                <a:solidFill>
                  <a:srgbClr val="FFFFFF"/>
                </a:solidFill>
              </a:rPr>
              <a:t>“</a:t>
            </a:r>
            <a:br>
              <a:rPr lang="lv-LV" spc="-95" dirty="0">
                <a:solidFill>
                  <a:srgbClr val="FFFFFF"/>
                </a:solidFill>
              </a:rPr>
            </a:br>
            <a:br>
              <a:rPr lang="lv-LV" spc="-95" dirty="0">
                <a:solidFill>
                  <a:srgbClr val="FFFFFF"/>
                </a:solidFill>
              </a:rPr>
            </a:br>
            <a:r>
              <a:rPr lang="lv-LV" spc="-95" dirty="0">
                <a:solidFill>
                  <a:srgbClr val="FFFFFF"/>
                </a:solidFill>
              </a:rPr>
              <a:t>Vebinārs                                                                         </a:t>
            </a:r>
            <a:br>
              <a:rPr lang="lv-LV" spc="-95" dirty="0">
                <a:solidFill>
                  <a:srgbClr val="FFFFFF"/>
                </a:solidFill>
              </a:rPr>
            </a:br>
            <a:br>
              <a:rPr lang="lv-LV" spc="-95" dirty="0">
                <a:solidFill>
                  <a:srgbClr val="FFFFFF"/>
                </a:solidFill>
              </a:rPr>
            </a:br>
            <a:endParaRPr spc="-95" dirty="0">
              <a:solidFill>
                <a:srgbClr val="FFFFFF"/>
              </a:solidFill>
            </a:endParaRPr>
          </a:p>
        </p:txBody>
      </p:sp>
      <p:sp>
        <p:nvSpPr>
          <p:cNvPr id="4" name="object 4"/>
          <p:cNvSpPr txBox="1"/>
          <p:nvPr/>
        </p:nvSpPr>
        <p:spPr>
          <a:xfrm>
            <a:off x="4267200" y="5943600"/>
            <a:ext cx="1828800" cy="419346"/>
          </a:xfrm>
          <a:prstGeom prst="rect">
            <a:avLst/>
          </a:prstGeom>
        </p:spPr>
        <p:txBody>
          <a:bodyPr vert="horz" wrap="square" lIns="0" tIns="11430" rIns="0" bIns="0" rtlCol="0">
            <a:spAutoFit/>
          </a:bodyPr>
          <a:lstStyle/>
          <a:p>
            <a:pPr marL="12700">
              <a:lnSpc>
                <a:spcPct val="100000"/>
              </a:lnSpc>
              <a:spcBef>
                <a:spcPts val="90"/>
              </a:spcBef>
            </a:pPr>
            <a:r>
              <a:rPr lang="lv-LV" sz="2650" b="1" spc="-100" dirty="0">
                <a:solidFill>
                  <a:srgbClr val="FFFFFF"/>
                </a:solidFill>
                <a:latin typeface="Yu Gothic UI"/>
                <a:cs typeface="Yu Gothic UI"/>
              </a:rPr>
              <a:t>26.</a:t>
            </a:r>
            <a:r>
              <a:rPr sz="2650" b="1" spc="-100" dirty="0">
                <a:solidFill>
                  <a:srgbClr val="FFFFFF"/>
                </a:solidFill>
                <a:latin typeface="Yu Gothic UI"/>
                <a:cs typeface="Yu Gothic UI"/>
              </a:rPr>
              <a:t>0</a:t>
            </a:r>
            <a:r>
              <a:rPr lang="lv-LV" sz="2650" b="1" spc="-100" dirty="0">
                <a:solidFill>
                  <a:srgbClr val="FFFFFF"/>
                </a:solidFill>
                <a:latin typeface="Yu Gothic UI"/>
                <a:cs typeface="Yu Gothic UI"/>
              </a:rPr>
              <a:t>3</a:t>
            </a:r>
            <a:r>
              <a:rPr sz="2650" b="1" spc="-100" dirty="0">
                <a:solidFill>
                  <a:srgbClr val="FFFFFF"/>
                </a:solidFill>
                <a:latin typeface="Yu Gothic UI"/>
                <a:cs typeface="Yu Gothic UI"/>
              </a:rPr>
              <a:t>.202</a:t>
            </a:r>
            <a:r>
              <a:rPr lang="lv-LV" sz="2650" b="1" spc="-100" dirty="0">
                <a:solidFill>
                  <a:srgbClr val="FFFFFF"/>
                </a:solidFill>
                <a:latin typeface="Yu Gothic UI"/>
                <a:cs typeface="Yu Gothic UI"/>
              </a:rPr>
              <a:t>5</a:t>
            </a:r>
            <a:r>
              <a:rPr sz="2650" b="1" spc="-100" dirty="0">
                <a:solidFill>
                  <a:srgbClr val="FFFFFF"/>
                </a:solidFill>
                <a:latin typeface="Yu Gothic UI"/>
                <a:cs typeface="Yu Gothic UI"/>
              </a:rPr>
              <a:t>.</a:t>
            </a:r>
            <a:endParaRPr sz="2650" dirty="0">
              <a:latin typeface="Yu Gothic UI"/>
              <a:cs typeface="Yu Gothic UI"/>
            </a:endParaRPr>
          </a:p>
        </p:txBody>
      </p:sp>
      <p:pic>
        <p:nvPicPr>
          <p:cNvPr id="5" name="object 5"/>
          <p:cNvPicPr/>
          <p:nvPr/>
        </p:nvPicPr>
        <p:blipFill>
          <a:blip r:embed="rId2" cstate="print"/>
          <a:stretch>
            <a:fillRect/>
          </a:stretch>
        </p:blipFill>
        <p:spPr>
          <a:xfrm>
            <a:off x="257556" y="1255776"/>
            <a:ext cx="4651247" cy="127863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EC353-E7C2-44CA-934A-4E9962912B7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B0073E0-62FB-D47A-6302-3607DED0039D}"/>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UZŅĒMUMA APLIECINĀJUMS (II)</a:t>
            </a:r>
            <a:endParaRPr sz="3600" dirty="0">
              <a:latin typeface="Yu Mincho" panose="02020400000000000000" pitchFamily="18" charset="-128"/>
              <a:ea typeface="Yu Mincho" panose="02020400000000000000" pitchFamily="18" charset="-128"/>
            </a:endParaRPr>
          </a:p>
        </p:txBody>
      </p:sp>
      <p:sp>
        <p:nvSpPr>
          <p:cNvPr id="3" name="object 9">
            <a:extLst>
              <a:ext uri="{FF2B5EF4-FFF2-40B4-BE49-F238E27FC236}">
                <a16:creationId xmlns:a16="http://schemas.microsoft.com/office/drawing/2014/main" id="{DAF3EE09-D9CC-2975-3591-363A27111BC4}"/>
              </a:ext>
            </a:extLst>
          </p:cNvPr>
          <p:cNvSpPr txBox="1">
            <a:spLocks noGrp="1"/>
          </p:cNvSpPr>
          <p:nvPr>
            <p:ph type="body" idx="1"/>
          </p:nvPr>
        </p:nvSpPr>
        <p:spPr>
          <a:xfrm>
            <a:off x="304800" y="2133600"/>
            <a:ext cx="8991600" cy="5258491"/>
          </a:xfrm>
          <a:prstGeom prst="rect">
            <a:avLst/>
          </a:prstGeom>
        </p:spPr>
        <p:txBody>
          <a:bodyPr vert="horz" wrap="square" lIns="0" tIns="13335" rIns="0" bIns="0" rtlCol="0">
            <a:spAutoFit/>
          </a:bodyPr>
          <a:lstStyle/>
          <a:p>
            <a:pPr algn="just">
              <a:buNone/>
            </a:pPr>
            <a:r>
              <a:rPr lang="lv-LV" sz="1800" b="1" dirty="0">
                <a:effectLst/>
                <a:latin typeface="+mj-lt"/>
                <a:ea typeface="Times New Roman" panose="02020603050405020304" pitchFamily="18" charset="0"/>
                <a:cs typeface="Calibri Light" panose="020F0302020204030204" pitchFamily="34" charset="0"/>
              </a:rPr>
              <a:t>4)</a:t>
            </a:r>
            <a:r>
              <a:rPr lang="lv-LV" sz="1800" dirty="0">
                <a:effectLst/>
                <a:latin typeface="+mj-lt"/>
                <a:ea typeface="Times New Roman" panose="02020603050405020304" pitchFamily="18" charset="0"/>
                <a:cs typeface="Calibri Light" panose="020F0302020204030204" pitchFamily="34" charset="0"/>
              </a:rPr>
              <a:t> Izmaksas nav radušās un samaksātas, pirms uzņēmums ir iesniedzis rakstisku atbalsta pieteikumu LETERA.</a:t>
            </a:r>
          </a:p>
          <a:p>
            <a:pPr algn="just">
              <a:buNone/>
            </a:pPr>
            <a:r>
              <a:rPr lang="lv-LV" sz="1800" b="1" dirty="0">
                <a:effectLst/>
                <a:latin typeface="+mj-lt"/>
                <a:ea typeface="Times New Roman" panose="02020603050405020304" pitchFamily="18" charset="0"/>
                <a:cs typeface="Calibri Light" panose="020F0302020204030204" pitchFamily="34" charset="0"/>
              </a:rPr>
              <a:t> </a:t>
            </a:r>
            <a:endParaRPr lang="lv-LV" sz="1800" dirty="0">
              <a:effectLst/>
              <a:latin typeface="+mj-lt"/>
              <a:ea typeface="Times New Roman" panose="02020603050405020304" pitchFamily="18" charset="0"/>
              <a:cs typeface="Calibri Light" panose="020F0302020204030204" pitchFamily="34" charset="0"/>
            </a:endParaRPr>
          </a:p>
          <a:p>
            <a:pPr algn="just">
              <a:buNone/>
            </a:pPr>
            <a:r>
              <a:rPr lang="lv-LV" sz="1800" b="1" dirty="0">
                <a:effectLst/>
                <a:latin typeface="+mj-lt"/>
                <a:ea typeface="Times New Roman" panose="02020603050405020304" pitchFamily="18" charset="0"/>
                <a:cs typeface="Calibri Light" panose="020F0302020204030204" pitchFamily="34" charset="0"/>
              </a:rPr>
              <a:t>5) </a:t>
            </a:r>
            <a:r>
              <a:rPr lang="lv-LV" sz="1800" dirty="0">
                <a:effectLst/>
                <a:latin typeface="+mj-lt"/>
                <a:ea typeface="Times New Roman" panose="02020603050405020304" pitchFamily="18" charset="0"/>
                <a:cs typeface="Calibri Light" panose="020F0302020204030204" pitchFamily="34" charset="0"/>
              </a:rPr>
              <a:t>Uz uzņēmumu nav attiecināmi Eiropas Savienības fondu 2021.-2027. gada plānošanas perioda vadības likuma 22.pantā noteiktie izslēgšanas nosacījumi (LETERA veic pārbaudi Sodu reģistrā).</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buNone/>
            </a:pPr>
            <a:r>
              <a:rPr lang="lv-LV" sz="1800" b="1" dirty="0">
                <a:effectLst/>
                <a:latin typeface="+mj-lt"/>
                <a:ea typeface="Times New Roman" panose="02020603050405020304" pitchFamily="18" charset="0"/>
                <a:cs typeface="Calibri Light" panose="020F0302020204030204" pitchFamily="34" charset="0"/>
              </a:rPr>
              <a:t>6) </a:t>
            </a:r>
            <a:r>
              <a:rPr lang="lv-LV" sz="1800" dirty="0">
                <a:effectLst/>
                <a:latin typeface="+mj-lt"/>
                <a:ea typeface="Times New Roman" panose="02020603050405020304" pitchFamily="18" charset="0"/>
                <a:cs typeface="Calibri Light" panose="020F0302020204030204" pitchFamily="34" charset="0"/>
              </a:rPr>
              <a:t>Uzņēmumā ir izstrādāta iekšējā kārtība, kas paredz tiesības jebkuram darbiniekam pieteikties mācībām, lai pilnveidotu prasmes pienākumu veikšanai.</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buNone/>
            </a:pPr>
            <a:r>
              <a:rPr lang="lv-LV" sz="1800" b="1" dirty="0">
                <a:effectLst/>
                <a:latin typeface="+mj-lt"/>
                <a:ea typeface="Times New Roman" panose="02020603050405020304" pitchFamily="18" charset="0"/>
                <a:cs typeface="Calibri Light" panose="020F0302020204030204" pitchFamily="34" charset="0"/>
              </a:rPr>
              <a:t>7)</a:t>
            </a:r>
            <a:r>
              <a:rPr lang="lv-LV" sz="1800" dirty="0">
                <a:effectLst/>
                <a:latin typeface="+mj-lt"/>
                <a:ea typeface="Times New Roman" panose="02020603050405020304" pitchFamily="18" charset="0"/>
                <a:cs typeface="Calibri Light" panose="020F0302020204030204" pitchFamily="34" charset="0"/>
              </a:rPr>
              <a:t> Mācībās tiks iesaistīti tikai tie darbinieki, ar kuriem uzņēmums ir noslēdzis darba līgumu.</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buNone/>
            </a:pPr>
            <a:r>
              <a:rPr lang="lv-LV" sz="1800" b="1" dirty="0">
                <a:effectLst/>
                <a:latin typeface="+mj-lt"/>
                <a:ea typeface="Times New Roman" panose="02020603050405020304" pitchFamily="18" charset="0"/>
                <a:cs typeface="Calibri Light" panose="020F0302020204030204" pitchFamily="34" charset="0"/>
              </a:rPr>
              <a:t>8) </a:t>
            </a:r>
            <a:r>
              <a:rPr lang="lv-LV" sz="1800" dirty="0">
                <a:latin typeface="+mj-lt"/>
                <a:ea typeface="Times New Roman" panose="02020603050405020304" pitchFamily="18" charset="0"/>
                <a:cs typeface="Calibri Light" panose="020F0302020204030204" pitchFamily="34" charset="0"/>
              </a:rPr>
              <a:t>P</a:t>
            </a:r>
            <a:r>
              <a:rPr lang="lv-LV" sz="1800" dirty="0">
                <a:effectLst/>
                <a:latin typeface="+mj-lt"/>
                <a:ea typeface="Times New Roman" panose="02020603050405020304" pitchFamily="18" charset="0"/>
                <a:cs typeface="Calibri Light" panose="020F0302020204030204" pitchFamily="34" charset="0"/>
              </a:rPr>
              <a:t>ieteikuma iesniegšanas brīdī uzņēmums neapvieno LETERA piešķirto valsts atbalstu ar citu valsts atbalstu (no valsts, pašvaldības vai Eiropas Savienības fondu līdzekļiem) attiecībā uz tām pašām attiecināmajām izmaksām (dubultā finansējuma neesība).</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r>
              <a:rPr lang="lv-LV" sz="1800" b="1" dirty="0">
                <a:effectLst/>
                <a:latin typeface="+mj-lt"/>
                <a:ea typeface="Times New Roman" panose="02020603050405020304" pitchFamily="18" charset="0"/>
                <a:cs typeface="Calibri Light" panose="020F0302020204030204" pitchFamily="34" charset="0"/>
              </a:rPr>
              <a:t>9)</a:t>
            </a:r>
            <a:r>
              <a:rPr lang="lv-LV" sz="1800" dirty="0">
                <a:effectLst/>
                <a:latin typeface="+mj-lt"/>
                <a:ea typeface="Times New Roman" panose="02020603050405020304" pitchFamily="18" charset="0"/>
                <a:cs typeface="Calibri Light" panose="020F0302020204030204" pitchFamily="34" charset="0"/>
              </a:rPr>
              <a:t> Iesniedzot šo pieteikumu, iesniedzējam nav zināma tāda informācija, kas liecinātu par interešu konflikta, korupcijas vai krāpšanas esamību vai iestāšanās varbūtību šī pieteikuma iesniegšanas rezultātā.</a:t>
            </a:r>
          </a:p>
          <a:p>
            <a:pPr marL="12700" marR="1172210" algn="just">
              <a:lnSpc>
                <a:spcPct val="100000"/>
              </a:lnSpc>
              <a:spcBef>
                <a:spcPts val="105"/>
              </a:spcBef>
              <a:tabLst>
                <a:tab pos="355600" algn="l"/>
              </a:tabLst>
            </a:pP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6717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55B6E-4E4F-93A0-F876-E8EF09B9892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D947EA1-0C40-8AC8-C2AD-41909F55E473}"/>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rPr>
              <a:t>MĀCĪBU ORGANIZĒŠANA UN APMAKSA</a:t>
            </a:r>
            <a:endParaRPr sz="3600" dirty="0"/>
          </a:p>
        </p:txBody>
      </p:sp>
      <p:sp>
        <p:nvSpPr>
          <p:cNvPr id="4" name="TextBox 3">
            <a:extLst>
              <a:ext uri="{FF2B5EF4-FFF2-40B4-BE49-F238E27FC236}">
                <a16:creationId xmlns:a16="http://schemas.microsoft.com/office/drawing/2014/main" id="{090C8DB0-0F68-E75D-F926-3647DC237FCF}"/>
              </a:ext>
            </a:extLst>
          </p:cNvPr>
          <p:cNvSpPr txBox="1"/>
          <p:nvPr/>
        </p:nvSpPr>
        <p:spPr>
          <a:xfrm>
            <a:off x="381000" y="2286000"/>
            <a:ext cx="8991600" cy="3057247"/>
          </a:xfrm>
          <a:prstGeom prst="rect">
            <a:avLst/>
          </a:prstGeom>
          <a:noFill/>
        </p:spPr>
        <p:txBody>
          <a:bodyPr wrap="square">
            <a:spAutoFit/>
          </a:bodyPr>
          <a:lstStyle/>
          <a:p>
            <a:pPr marL="742950" lvl="1" indent="-285750">
              <a:lnSpc>
                <a:spcPct val="107000"/>
              </a:lnSpc>
              <a:spcAft>
                <a:spcPts val="800"/>
              </a:spcAft>
              <a:buFont typeface="Arial MT"/>
              <a:buChar char="•"/>
              <a:tabLst>
                <a:tab pos="914400" algn="l"/>
              </a:tabLst>
            </a:pPr>
            <a:r>
              <a:rPr lang="lv-LV" sz="1800" kern="100" dirty="0">
                <a:effectLst/>
                <a:latin typeface="Aptos" panose="020B0004020202020204" pitchFamily="34" charset="0"/>
                <a:ea typeface="Aptos" panose="020B0004020202020204" pitchFamily="34" charset="0"/>
                <a:cs typeface="Times New Roman" panose="02020603050405020304" pitchFamily="18" charset="0"/>
              </a:rPr>
              <a:t>Mācības organizē LETERA, pamatojoties uz uzņēmumu norādītajām mācību vajadzībām.</a:t>
            </a:r>
          </a:p>
          <a:p>
            <a:pPr marL="742950" lvl="1" indent="-285750">
              <a:lnSpc>
                <a:spcPct val="107000"/>
              </a:lnSpc>
              <a:spcAft>
                <a:spcPts val="800"/>
              </a:spcAft>
              <a:buFont typeface="Arial MT"/>
              <a:buChar char="•"/>
              <a:tabLst>
                <a:tab pos="914400" algn="l"/>
              </a:tabLst>
            </a:pPr>
            <a:r>
              <a:rPr lang="lv-LV" kern="100" dirty="0">
                <a:latin typeface="Aptos" panose="020B0004020202020204" pitchFamily="34" charset="0"/>
                <a:ea typeface="Aptos" panose="020B0004020202020204" pitchFamily="34" charset="0"/>
                <a:cs typeface="Times New Roman" panose="02020603050405020304" pitchFamily="18" charset="0"/>
              </a:rPr>
              <a:t>Lai piedalītos mācībās, uzņēmumi maksā priekšfinansējumu par savu darbinieku dalību un administrēšanas maksu (3 % apmērā no mācību izmaksām biedriem un 10 % uzņēmumiem, kas nav LETERA biedri). </a:t>
            </a:r>
          </a:p>
          <a:p>
            <a:pPr marL="742950" lvl="1" indent="-285750">
              <a:lnSpc>
                <a:spcPct val="107000"/>
              </a:lnSpc>
              <a:spcAft>
                <a:spcPts val="800"/>
              </a:spcAft>
              <a:buFont typeface="Arial MT"/>
              <a:buChar char="•"/>
              <a:tabLst>
                <a:tab pos="914400" algn="l"/>
              </a:tabLst>
            </a:pPr>
            <a:r>
              <a:rPr lang="lv-LV" kern="100" dirty="0">
                <a:latin typeface="Aptos" panose="020B0004020202020204" pitchFamily="34" charset="0"/>
                <a:cs typeface="Times New Roman" panose="02020603050405020304" pitchFamily="18" charset="0"/>
              </a:rPr>
              <a:t>LETERA reizi pusgadā veic aptauju par uzņēmumiem aktuālajām mācību vajadzībām, bet uzņēmumi var aktualizēt savas mācību vajadzības jebkurā laikā, sūtot uz: </a:t>
            </a:r>
            <a:r>
              <a:rPr lang="lv-LV" kern="100" dirty="0">
                <a:latin typeface="Aptos" panose="020B0004020202020204" pitchFamily="34" charset="0"/>
                <a:cs typeface="Times New Roman" panose="02020603050405020304" pitchFamily="18" charset="0"/>
                <a:hlinkClick r:id="rId3"/>
              </a:rPr>
              <a:t>apmacibas@letera.lv</a:t>
            </a:r>
            <a:r>
              <a:rPr lang="lv-LV" kern="100" dirty="0">
                <a:latin typeface="Aptos" panose="020B0004020202020204" pitchFamily="34" charset="0"/>
                <a:cs typeface="Times New Roman" panose="02020603050405020304" pitchFamily="18" charset="0"/>
              </a:rPr>
              <a:t> </a:t>
            </a:r>
            <a:endParaRPr lang="lv-LV" dirty="0"/>
          </a:p>
          <a:p>
            <a:pPr marL="457200" lvl="1">
              <a:lnSpc>
                <a:spcPct val="107000"/>
              </a:lnSpc>
              <a:spcAft>
                <a:spcPts val="800"/>
              </a:spcAft>
              <a:tabLst>
                <a:tab pos="914400" algn="l"/>
              </a:tabLst>
            </a:pPr>
            <a:endParaRPr lang="lv-LV"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0062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AF204-3FED-BE82-BFE6-1FA1ADA6798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F1AE0D2-E951-9218-AF87-05F6A9A7B047}"/>
              </a:ext>
            </a:extLst>
          </p:cNvPr>
          <p:cNvSpPr txBox="1">
            <a:spLocks noGrp="1"/>
          </p:cNvSpPr>
          <p:nvPr>
            <p:ph type="title"/>
          </p:nvPr>
        </p:nvSpPr>
        <p:spPr>
          <a:xfrm>
            <a:off x="609600" y="1371600"/>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rPr>
              <a:t>ATBALSTA PIEŠĶIRŠANAS SHĒMA</a:t>
            </a:r>
            <a:endParaRPr sz="3600" dirty="0"/>
          </a:p>
        </p:txBody>
      </p:sp>
      <p:pic>
        <p:nvPicPr>
          <p:cNvPr id="5" name="Picture 4" descr="A diagram of a letter">
            <a:extLst>
              <a:ext uri="{FF2B5EF4-FFF2-40B4-BE49-F238E27FC236}">
                <a16:creationId xmlns:a16="http://schemas.microsoft.com/office/drawing/2014/main" id="{24C4FAFA-C596-3FED-F463-64293E04CC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362200"/>
            <a:ext cx="10058400" cy="5596128"/>
          </a:xfrm>
          <a:prstGeom prst="rect">
            <a:avLst/>
          </a:prstGeom>
        </p:spPr>
      </p:pic>
    </p:spTree>
    <p:extLst>
      <p:ext uri="{BB962C8B-B14F-4D97-AF65-F5344CB8AC3E}">
        <p14:creationId xmlns:p14="http://schemas.microsoft.com/office/powerpoint/2010/main" val="3962259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C30696-44E7-811A-0083-D7144221714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F1CD9D2-7788-F1DE-ED31-EED6B988AE87}"/>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rPr>
              <a:t>Atbildes uz iepriekš uzdotiem jautājumiem</a:t>
            </a:r>
            <a:endParaRPr sz="3600" dirty="0"/>
          </a:p>
        </p:txBody>
      </p:sp>
      <p:sp>
        <p:nvSpPr>
          <p:cNvPr id="4" name="object 9">
            <a:extLst>
              <a:ext uri="{FF2B5EF4-FFF2-40B4-BE49-F238E27FC236}">
                <a16:creationId xmlns:a16="http://schemas.microsoft.com/office/drawing/2014/main" id="{A920D02E-5EFF-7B51-13CF-57391DB55DAB}"/>
              </a:ext>
            </a:extLst>
          </p:cNvPr>
          <p:cNvSpPr txBox="1">
            <a:spLocks/>
          </p:cNvSpPr>
          <p:nvPr/>
        </p:nvSpPr>
        <p:spPr>
          <a:xfrm>
            <a:off x="581151" y="2209800"/>
            <a:ext cx="8991600" cy="671466"/>
          </a:xfrm>
          <a:prstGeom prst="rect">
            <a:avLst/>
          </a:prstGeom>
        </p:spPr>
        <p:txBody>
          <a:bodyPr vert="horz" wrap="square" lIns="0" tIns="13335" rIns="0" bIns="0" rtlCol="0">
            <a:spAutoFit/>
          </a:bodyPr>
          <a:lstStyle>
            <a:lvl1pPr marL="0">
              <a:defRPr sz="3300" b="0" i="0">
                <a:solidFill>
                  <a:srgbClr val="3F3F3F"/>
                </a:solidFill>
                <a:latin typeface="Segoe UI"/>
                <a:ea typeface="+mn-ea"/>
                <a:cs typeface="Segoe U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lvl="1">
              <a:lnSpc>
                <a:spcPct val="107000"/>
              </a:lnSpc>
              <a:spcAft>
                <a:spcPts val="800"/>
              </a:spcAft>
              <a:tabLst>
                <a:tab pos="914400" algn="l"/>
              </a:tabLst>
            </a:pPr>
            <a:r>
              <a:rPr lang="lv-LV" b="1" dirty="0"/>
              <a:t>1. Vai apmācībās ietilps arī svešvalodu līmeņa paaugstināšana?</a:t>
            </a:r>
          </a:p>
          <a:p>
            <a:pPr marL="12700" marR="1172210" algn="just">
              <a:spcBef>
                <a:spcPts val="105"/>
              </a:spcBef>
              <a:tabLst>
                <a:tab pos="355600" algn="l"/>
              </a:tabLst>
            </a:pPr>
            <a:r>
              <a:rPr lang="lv-LV" sz="1600" spc="-10" dirty="0">
                <a:latin typeface="Segoe UI" panose="020B0502040204020203" pitchFamily="34" charset="0"/>
                <a:cs typeface="Segoe UI" panose="020B0502040204020203" pitchFamily="34" charset="0"/>
              </a:rPr>
              <a:t>             Jā, valodu mācības ir viena no atbalstāmajām mācību tēmām.</a:t>
            </a:r>
          </a:p>
        </p:txBody>
      </p:sp>
    </p:spTree>
    <p:extLst>
      <p:ext uri="{BB962C8B-B14F-4D97-AF65-F5344CB8AC3E}">
        <p14:creationId xmlns:p14="http://schemas.microsoft.com/office/powerpoint/2010/main" val="85724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11836" y="1277112"/>
            <a:ext cx="9639300" cy="5224780"/>
          </a:xfrm>
          <a:custGeom>
            <a:avLst/>
            <a:gdLst/>
            <a:ahLst/>
            <a:cxnLst/>
            <a:rect l="l" t="t" r="r" b="b"/>
            <a:pathLst>
              <a:path w="9639300" h="5224780">
                <a:moveTo>
                  <a:pt x="9639299" y="5224271"/>
                </a:moveTo>
                <a:lnTo>
                  <a:pt x="0" y="5224271"/>
                </a:lnTo>
                <a:lnTo>
                  <a:pt x="0" y="0"/>
                </a:lnTo>
                <a:lnTo>
                  <a:pt x="9639299" y="0"/>
                </a:lnTo>
                <a:lnTo>
                  <a:pt x="9639299" y="5224271"/>
                </a:lnTo>
                <a:close/>
              </a:path>
            </a:pathLst>
          </a:custGeom>
          <a:solidFill>
            <a:srgbClr val="F4F4F4"/>
          </a:solidFill>
        </p:spPr>
        <p:txBody>
          <a:bodyPr wrap="square" lIns="0" tIns="0" rIns="0" bIns="0" rtlCol="0"/>
          <a:lstStyle/>
          <a:p>
            <a:endParaRPr/>
          </a:p>
        </p:txBody>
      </p:sp>
      <p:sp>
        <p:nvSpPr>
          <p:cNvPr id="3" name="object 3"/>
          <p:cNvSpPr/>
          <p:nvPr/>
        </p:nvSpPr>
        <p:spPr>
          <a:xfrm>
            <a:off x="210311" y="1275587"/>
            <a:ext cx="9638030" cy="1710055"/>
          </a:xfrm>
          <a:custGeom>
            <a:avLst/>
            <a:gdLst/>
            <a:ahLst/>
            <a:cxnLst/>
            <a:rect l="l" t="t" r="r" b="b"/>
            <a:pathLst>
              <a:path w="9638030" h="1710055">
                <a:moveTo>
                  <a:pt x="9637776" y="1709928"/>
                </a:moveTo>
                <a:lnTo>
                  <a:pt x="0" y="1709928"/>
                </a:lnTo>
                <a:lnTo>
                  <a:pt x="0" y="0"/>
                </a:lnTo>
                <a:lnTo>
                  <a:pt x="9637776" y="0"/>
                </a:lnTo>
                <a:lnTo>
                  <a:pt x="9637776" y="1709928"/>
                </a:lnTo>
                <a:close/>
              </a:path>
            </a:pathLst>
          </a:custGeom>
          <a:solidFill>
            <a:srgbClr val="D14626"/>
          </a:solidFill>
        </p:spPr>
        <p:txBody>
          <a:bodyPr wrap="square" lIns="0" tIns="0" rIns="0" bIns="0" rtlCol="0"/>
          <a:lstStyle/>
          <a:p>
            <a:endParaRPr/>
          </a:p>
        </p:txBody>
      </p:sp>
      <p:sp>
        <p:nvSpPr>
          <p:cNvPr id="4" name="object 4"/>
          <p:cNvSpPr txBox="1">
            <a:spLocks noGrp="1"/>
          </p:cNvSpPr>
          <p:nvPr>
            <p:ph type="title"/>
          </p:nvPr>
        </p:nvSpPr>
        <p:spPr>
          <a:xfrm>
            <a:off x="540643" y="1767249"/>
            <a:ext cx="3881754" cy="1031240"/>
          </a:xfrm>
          <a:prstGeom prst="rect">
            <a:avLst/>
          </a:prstGeom>
        </p:spPr>
        <p:txBody>
          <a:bodyPr vert="horz" wrap="square" lIns="0" tIns="12700" rIns="0" bIns="0" rtlCol="0">
            <a:spAutoFit/>
          </a:bodyPr>
          <a:lstStyle/>
          <a:p>
            <a:pPr marL="12700">
              <a:lnSpc>
                <a:spcPct val="100000"/>
              </a:lnSpc>
              <a:spcBef>
                <a:spcPts val="100"/>
              </a:spcBef>
            </a:pPr>
            <a:r>
              <a:rPr sz="6600" spc="-415" dirty="0">
                <a:solidFill>
                  <a:srgbClr val="FFFFFF"/>
                </a:solidFill>
              </a:rPr>
              <a:t>Jautājumi</a:t>
            </a:r>
            <a:r>
              <a:rPr sz="6600" spc="-65" dirty="0">
                <a:solidFill>
                  <a:srgbClr val="FFFFFF"/>
                </a:solidFill>
              </a:rPr>
              <a:t> </a:t>
            </a:r>
            <a:r>
              <a:rPr sz="6600" spc="-50" dirty="0">
                <a:solidFill>
                  <a:srgbClr val="FFFFFF"/>
                </a:solidFill>
              </a:rPr>
              <a:t>?</a:t>
            </a:r>
            <a:endParaRPr sz="6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PAR PROJEKTU</a:t>
            </a:r>
            <a:endParaRPr sz="3600" dirty="0">
              <a:latin typeface="Yu Mincho" panose="02020400000000000000" pitchFamily="18" charset="-128"/>
              <a:ea typeface="Yu Mincho" panose="02020400000000000000" pitchFamily="18" charset="-128"/>
            </a:endParaRPr>
          </a:p>
        </p:txBody>
      </p:sp>
      <p:sp>
        <p:nvSpPr>
          <p:cNvPr id="5" name="TextBox 4">
            <a:extLst>
              <a:ext uri="{FF2B5EF4-FFF2-40B4-BE49-F238E27FC236}">
                <a16:creationId xmlns:a16="http://schemas.microsoft.com/office/drawing/2014/main" id="{64331956-BED5-AEA8-37A1-7BB08BCD8383}"/>
              </a:ext>
            </a:extLst>
          </p:cNvPr>
          <p:cNvSpPr txBox="1"/>
          <p:nvPr/>
        </p:nvSpPr>
        <p:spPr>
          <a:xfrm>
            <a:off x="419099" y="2286000"/>
            <a:ext cx="9220200" cy="4644413"/>
          </a:xfrm>
          <a:prstGeom prst="rect">
            <a:avLst/>
          </a:prstGeom>
          <a:noFill/>
        </p:spPr>
        <p:txBody>
          <a:bodyPr wrap="square">
            <a:spAutoFit/>
          </a:bodyPr>
          <a:lstStyle/>
          <a:p>
            <a:pPr marL="200025" marR="645160" indent="-187960" algn="just">
              <a:lnSpc>
                <a:spcPct val="101600"/>
              </a:lnSpc>
              <a:spcBef>
                <a:spcPts val="980"/>
              </a:spcBef>
              <a:buClr>
                <a:srgbClr val="D14626"/>
              </a:buClr>
              <a:buFont typeface="Wingdings"/>
              <a:buChar char=""/>
              <a:tabLst>
                <a:tab pos="201295" algn="l"/>
              </a:tabLst>
            </a:pPr>
            <a:r>
              <a:rPr lang="lv-LV" spc="-30" dirty="0">
                <a:solidFill>
                  <a:srgbClr val="3F3F3F"/>
                </a:solidFill>
                <a:latin typeface="Segoe UI Symbol"/>
                <a:cs typeface="Segoe UI Symbol"/>
              </a:rPr>
              <a:t>Projekts tiek īstenots ar ESF+ finansējumu pasākuma «Atbalsts nozaru vajadzībās balstītai pieaugušo izglītībai» pirmās kārtas ietvaros. Pasākuma īstenošanas nosacījumus nosaka Ministru kabineta 2024.gada 25.jūnija noteikumi Nr. 413: </a:t>
            </a:r>
            <a:r>
              <a:rPr lang="lv-LV" spc="-30" dirty="0">
                <a:solidFill>
                  <a:srgbClr val="3F3F3F"/>
                </a:solidFill>
                <a:latin typeface="Segoe UI Symbol"/>
                <a:cs typeface="Segoe UI Symbol"/>
                <a:hlinkClick r:id="rId2"/>
              </a:rPr>
              <a:t>https://likumi.lv/ta/id/353169-eiropas-savienibas-kohezijas-politikas-programmas-2021-2027-gadam-4-2-prioritara-virziena-izglitiba-prasmes-un-muzizglitiba</a:t>
            </a:r>
            <a:r>
              <a:rPr lang="lv-LV" spc="-30" dirty="0">
                <a:solidFill>
                  <a:srgbClr val="3F3F3F"/>
                </a:solidFill>
                <a:latin typeface="Segoe UI Symbol"/>
                <a:cs typeface="Segoe UI Symbol"/>
              </a:rPr>
              <a:t> </a:t>
            </a:r>
          </a:p>
          <a:p>
            <a:pPr marL="200025" marR="645160" indent="-187960" algn="just">
              <a:lnSpc>
                <a:spcPct val="101600"/>
              </a:lnSpc>
              <a:spcBef>
                <a:spcPts val="980"/>
              </a:spcBef>
              <a:buClr>
                <a:srgbClr val="D14626"/>
              </a:buClr>
              <a:buFont typeface="Wingdings"/>
              <a:buChar char=""/>
              <a:tabLst>
                <a:tab pos="201295" algn="l"/>
              </a:tabLst>
            </a:pPr>
            <a:endParaRPr lang="lv-LV" sz="600" spc="-30" dirty="0">
              <a:solidFill>
                <a:srgbClr val="3F3F3F"/>
              </a:solidFill>
              <a:latin typeface="Segoe UI Symbol"/>
              <a:cs typeface="Segoe UI Symbol"/>
            </a:endParaRPr>
          </a:p>
          <a:p>
            <a:pPr marL="200025" marR="645160" indent="-187960" algn="just">
              <a:lnSpc>
                <a:spcPct val="101600"/>
              </a:lnSpc>
              <a:spcBef>
                <a:spcPts val="980"/>
              </a:spcBef>
              <a:buClr>
                <a:srgbClr val="D14626"/>
              </a:buClr>
              <a:buFont typeface="Wingdings"/>
              <a:buChar char=""/>
              <a:tabLst>
                <a:tab pos="201295" algn="l"/>
              </a:tabLst>
            </a:pPr>
            <a:r>
              <a:rPr lang="lv-LV" sz="1800" kern="100" dirty="0">
                <a:effectLst/>
                <a:latin typeface="Segoe UI" panose="020B0502040204020203" pitchFamily="34" charset="0"/>
                <a:ea typeface="Aptos" panose="020B0004020202020204" pitchFamily="34" charset="0"/>
                <a:cs typeface="Segoe UI" panose="020B0502040204020203" pitchFamily="34" charset="0"/>
              </a:rPr>
              <a:t>Projekta mērķis ir sniegt atbalstu darbinieku kvalifikācijas ieguvei, pārkvalificēšanai vai prasmju ieguvei vai pilnveidošanai darba devēja vajadzībās balstītās formālās un neformālās mācībās, kas notiek klātienes, tiešsaistes vai hibrīdformā.</a:t>
            </a:r>
          </a:p>
          <a:p>
            <a:pPr marL="12065" marR="645160" algn="just">
              <a:lnSpc>
                <a:spcPct val="101600"/>
              </a:lnSpc>
              <a:spcBef>
                <a:spcPts val="980"/>
              </a:spcBef>
              <a:buClr>
                <a:srgbClr val="D14626"/>
              </a:buClr>
              <a:tabLst>
                <a:tab pos="201295" algn="l"/>
              </a:tabLst>
            </a:pPr>
            <a:endParaRPr lang="lv-LV" sz="600" kern="100" dirty="0">
              <a:effectLst/>
              <a:latin typeface="Segoe UI" panose="020B0502040204020203" pitchFamily="34" charset="0"/>
              <a:ea typeface="Aptos" panose="020B0004020202020204" pitchFamily="34" charset="0"/>
              <a:cs typeface="Segoe UI" panose="020B0502040204020203" pitchFamily="34" charset="0"/>
            </a:endParaRPr>
          </a:p>
          <a:p>
            <a:pPr marL="200025" marR="645160" indent="-187960">
              <a:lnSpc>
                <a:spcPct val="101600"/>
              </a:lnSpc>
              <a:spcBef>
                <a:spcPts val="980"/>
              </a:spcBef>
              <a:buClr>
                <a:srgbClr val="D14626"/>
              </a:buClr>
              <a:buFont typeface="Wingdings"/>
              <a:buChar char=""/>
              <a:tabLst>
                <a:tab pos="201295" algn="l"/>
              </a:tabLst>
            </a:pPr>
            <a:r>
              <a:rPr lang="lv-LV" spc="-30" dirty="0">
                <a:solidFill>
                  <a:srgbClr val="3F3F3F"/>
                </a:solidFill>
                <a:latin typeface="Segoe UI Symbol"/>
                <a:cs typeface="Segoe UI Symbol"/>
              </a:rPr>
              <a:t>Projekta īstenošanas ilgums – no 2025.gada marta līdz 2029.gada 31.decembrim.</a:t>
            </a:r>
          </a:p>
          <a:p>
            <a:pPr marL="200025" marR="645160" indent="-187960">
              <a:lnSpc>
                <a:spcPct val="101600"/>
              </a:lnSpc>
              <a:spcBef>
                <a:spcPts val="980"/>
              </a:spcBef>
              <a:buClr>
                <a:srgbClr val="D14626"/>
              </a:buClr>
              <a:buFont typeface="Wingdings"/>
              <a:buChar char=""/>
              <a:tabLst>
                <a:tab pos="201295" algn="l"/>
              </a:tabLst>
            </a:pPr>
            <a:endParaRPr lang="lv-LV" sz="600" spc="-30" dirty="0">
              <a:solidFill>
                <a:srgbClr val="3F3F3F"/>
              </a:solidFill>
              <a:latin typeface="Segoe UI Symbol"/>
              <a:cs typeface="Segoe UI Symbol"/>
            </a:endParaRPr>
          </a:p>
          <a:p>
            <a:pPr marL="200025" marR="645160" indent="-187960" algn="just">
              <a:lnSpc>
                <a:spcPct val="101600"/>
              </a:lnSpc>
              <a:spcBef>
                <a:spcPts val="980"/>
              </a:spcBef>
              <a:buClr>
                <a:srgbClr val="D14626"/>
              </a:buClr>
              <a:buFont typeface="Wingdings"/>
              <a:buChar char=""/>
              <a:tabLst>
                <a:tab pos="201295" algn="l"/>
              </a:tabLst>
            </a:pPr>
            <a:r>
              <a:rPr lang="lv-LV" spc="-30" dirty="0">
                <a:solidFill>
                  <a:srgbClr val="3F3F3F"/>
                </a:solidFill>
                <a:latin typeface="Segoe UI Symbol"/>
                <a:cs typeface="Segoe UI Symbol"/>
              </a:rPr>
              <a:t>Saņemtajam atbalstam tiek piemēroti de minimis saņemšanas nosacījumi.</a:t>
            </a:r>
          </a:p>
          <a:p>
            <a:pPr marL="200025" marR="645160" indent="-187960">
              <a:lnSpc>
                <a:spcPct val="101600"/>
              </a:lnSpc>
              <a:spcBef>
                <a:spcPts val="980"/>
              </a:spcBef>
              <a:buClr>
                <a:srgbClr val="D14626"/>
              </a:buClr>
              <a:buFont typeface="Wingdings"/>
              <a:buChar char=""/>
              <a:tabLst>
                <a:tab pos="201295" algn="l"/>
              </a:tabLst>
            </a:pPr>
            <a:endParaRPr lang="lv-LV" sz="1800" dirty="0">
              <a:latin typeface="Segoe UI"/>
              <a:cs typeface="Segoe U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23E76-3A01-2B5C-4EAA-23E9943E57A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02D7FBB-72A3-2595-95DB-D7C461D1C528}"/>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ATBALSTĀMĀS MĀCĪBU JOMAS</a:t>
            </a:r>
            <a:endParaRPr sz="3600" dirty="0">
              <a:latin typeface="Yu Mincho" panose="02020400000000000000" pitchFamily="18" charset="-128"/>
              <a:ea typeface="Yu Mincho" panose="02020400000000000000" pitchFamily="18" charset="-128"/>
            </a:endParaRPr>
          </a:p>
        </p:txBody>
      </p:sp>
      <p:sp>
        <p:nvSpPr>
          <p:cNvPr id="3" name="object 3">
            <a:extLst>
              <a:ext uri="{FF2B5EF4-FFF2-40B4-BE49-F238E27FC236}">
                <a16:creationId xmlns:a16="http://schemas.microsoft.com/office/drawing/2014/main" id="{26CAD226-B54E-4252-55C7-CE70DA827C6D}"/>
              </a:ext>
            </a:extLst>
          </p:cNvPr>
          <p:cNvSpPr txBox="1">
            <a:spLocks/>
          </p:cNvSpPr>
          <p:nvPr/>
        </p:nvSpPr>
        <p:spPr>
          <a:xfrm>
            <a:off x="485647" y="2200998"/>
            <a:ext cx="4314953" cy="3499035"/>
          </a:xfrm>
          <a:prstGeom prst="rect">
            <a:avLst/>
          </a:prstGeom>
        </p:spPr>
        <p:txBody>
          <a:bodyPr vert="horz" wrap="square" lIns="0" tIns="153035" rIns="0" bIns="0" rtlCol="0">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0665" indent="-227965">
              <a:spcBef>
                <a:spcPts val="1105"/>
              </a:spcBef>
              <a:buFont typeface="Arial MT"/>
              <a:buChar char="•"/>
              <a:tabLst>
                <a:tab pos="240665" algn="l"/>
              </a:tabLst>
            </a:pPr>
            <a:r>
              <a:rPr lang="lv-LV" sz="1600" dirty="0">
                <a:latin typeface="Segoe UI" panose="020B0502040204020203" pitchFamily="34" charset="0"/>
                <a:cs typeface="Segoe UI" panose="020B0502040204020203" pitchFamily="34" charset="0"/>
              </a:rPr>
              <a:t>Ražošanas</a:t>
            </a:r>
            <a:r>
              <a:rPr lang="lv-LV" sz="1600" spc="-60"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inženierzinības</a:t>
            </a:r>
            <a:r>
              <a:rPr lang="lv-LV" sz="1600" spc="-70"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un</a:t>
            </a:r>
            <a:r>
              <a:rPr lang="lv-LV" sz="1600" spc="-30" dirty="0">
                <a:latin typeface="Segoe UI" panose="020B0502040204020203" pitchFamily="34" charset="0"/>
                <a:cs typeface="Segoe UI" panose="020B0502040204020203" pitchFamily="34" charset="0"/>
              </a:rPr>
              <a:t> </a:t>
            </a:r>
            <a:r>
              <a:rPr lang="lv-LV" sz="1600" spc="-10" dirty="0">
                <a:latin typeface="Segoe UI" panose="020B0502040204020203" pitchFamily="34" charset="0"/>
                <a:cs typeface="Segoe UI" panose="020B0502040204020203" pitchFamily="34" charset="0"/>
              </a:rPr>
              <a:t>vadība</a:t>
            </a:r>
          </a:p>
          <a:p>
            <a:pPr marL="240665" indent="-227965">
              <a:spcBef>
                <a:spcPts val="1105"/>
              </a:spcBef>
              <a:buFont typeface="Arial MT"/>
              <a:buChar char="•"/>
              <a:tabLst>
                <a:tab pos="240665" algn="l"/>
              </a:tabLst>
            </a:pPr>
            <a:r>
              <a:rPr lang="lv-LV" sz="1600" dirty="0">
                <a:latin typeface="Segoe UI" panose="020B0502040204020203" pitchFamily="34" charset="0"/>
                <a:cs typeface="Segoe UI" panose="020B0502040204020203" pitchFamily="34" charset="0"/>
              </a:rPr>
              <a:t>Inženierzinātnes</a:t>
            </a:r>
            <a:r>
              <a:rPr lang="lv-LV" sz="1600" spc="-100"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un</a:t>
            </a:r>
            <a:r>
              <a:rPr lang="lv-LV" sz="1600" spc="-35" dirty="0">
                <a:latin typeface="Segoe UI" panose="020B0502040204020203" pitchFamily="34" charset="0"/>
                <a:cs typeface="Segoe UI" panose="020B0502040204020203" pitchFamily="34" charset="0"/>
              </a:rPr>
              <a:t> </a:t>
            </a:r>
            <a:r>
              <a:rPr lang="lv-LV" sz="1600" spc="-10" dirty="0">
                <a:latin typeface="Segoe UI" panose="020B0502040204020203" pitchFamily="34" charset="0"/>
                <a:cs typeface="Segoe UI" panose="020B0502040204020203" pitchFamily="34" charset="0"/>
              </a:rPr>
              <a:t>tehnoloģijas</a:t>
            </a:r>
          </a:p>
          <a:p>
            <a:pPr marL="240665" indent="-227965">
              <a:spcBef>
                <a:spcPts val="1105"/>
              </a:spcBef>
              <a:buFont typeface="Arial MT"/>
              <a:buChar char="•"/>
              <a:tabLst>
                <a:tab pos="240665" algn="l"/>
              </a:tabLst>
            </a:pPr>
            <a:r>
              <a:rPr lang="lv-LV" sz="1600" spc="-10" dirty="0">
                <a:latin typeface="Segoe UI" panose="020B0502040204020203" pitchFamily="34" charset="0"/>
                <a:cs typeface="Segoe UI" panose="020B0502040204020203" pitchFamily="34" charset="0"/>
              </a:rPr>
              <a:t>Ražošana un pārstrāde</a:t>
            </a:r>
          </a:p>
          <a:p>
            <a:pPr marL="240665" indent="-227965">
              <a:spcBef>
                <a:spcPts val="1105"/>
              </a:spcBef>
              <a:buFont typeface="Arial MT"/>
              <a:buChar char="•"/>
              <a:tabLst>
                <a:tab pos="240665" algn="l"/>
              </a:tabLst>
            </a:pPr>
            <a:r>
              <a:rPr lang="lv-LV" sz="1600" spc="-10" dirty="0">
                <a:latin typeface="Segoe UI" panose="020B0502040204020203" pitchFamily="34" charset="0"/>
                <a:cs typeface="Segoe UI" panose="020B0502040204020203" pitchFamily="34" charset="0"/>
              </a:rPr>
              <a:t>Programmēšana</a:t>
            </a:r>
          </a:p>
          <a:p>
            <a:pPr marL="240665" indent="-227965">
              <a:spcBef>
                <a:spcPts val="1100"/>
              </a:spcBef>
              <a:buFont typeface="Arial MT"/>
              <a:buChar char="•"/>
              <a:tabLst>
                <a:tab pos="240665" algn="l"/>
              </a:tabLst>
            </a:pPr>
            <a:r>
              <a:rPr lang="lv-LV" sz="1600" dirty="0">
                <a:latin typeface="Segoe UI" panose="020B0502040204020203" pitchFamily="34" charset="0"/>
                <a:cs typeface="Segoe UI" panose="020B0502040204020203" pitchFamily="34" charset="0"/>
              </a:rPr>
              <a:t>Datorsistēmas,</a:t>
            </a:r>
            <a:r>
              <a:rPr lang="lv-LV" sz="1600" spc="-75"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datubāzes</a:t>
            </a:r>
            <a:r>
              <a:rPr lang="lv-LV" sz="1600" spc="-55"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un</a:t>
            </a:r>
            <a:r>
              <a:rPr lang="lv-LV" sz="1600" spc="-40" dirty="0">
                <a:latin typeface="Segoe UI" panose="020B0502040204020203" pitchFamily="34" charset="0"/>
                <a:cs typeface="Segoe UI" panose="020B0502040204020203" pitchFamily="34" charset="0"/>
              </a:rPr>
              <a:t> </a:t>
            </a:r>
            <a:r>
              <a:rPr lang="lv-LV" sz="1600" spc="-10" dirty="0">
                <a:latin typeface="Segoe UI" panose="020B0502040204020203" pitchFamily="34" charset="0"/>
                <a:cs typeface="Segoe UI" panose="020B0502040204020203" pitchFamily="34" charset="0"/>
              </a:rPr>
              <a:t>datortīkli</a:t>
            </a:r>
          </a:p>
          <a:p>
            <a:pPr marL="240029" indent="-227329">
              <a:spcBef>
                <a:spcPts val="1105"/>
              </a:spcBef>
              <a:buFont typeface="Arial MT"/>
              <a:buChar char="•"/>
              <a:tabLst>
                <a:tab pos="240029" algn="l"/>
              </a:tabLst>
            </a:pPr>
            <a:r>
              <a:rPr lang="lv-LV" sz="1600" dirty="0">
                <a:latin typeface="Segoe UI" panose="020B0502040204020203" pitchFamily="34" charset="0"/>
                <a:cs typeface="Segoe UI" panose="020B0502040204020203" pitchFamily="34" charset="0"/>
              </a:rPr>
              <a:t>Datoru lietošana (lietpratējiem)</a:t>
            </a:r>
          </a:p>
          <a:p>
            <a:pPr marL="240029" indent="-227329">
              <a:spcBef>
                <a:spcPts val="1105"/>
              </a:spcBef>
              <a:buFont typeface="Arial MT"/>
              <a:buChar char="•"/>
              <a:tabLst>
                <a:tab pos="240029" algn="l"/>
              </a:tabLst>
            </a:pPr>
            <a:r>
              <a:rPr lang="lv-LV" sz="1600" spc="-10" dirty="0">
                <a:latin typeface="Segoe UI" panose="020B0502040204020203" pitchFamily="34" charset="0"/>
                <a:cs typeface="Segoe UI" panose="020B0502040204020203" pitchFamily="34" charset="0"/>
              </a:rPr>
              <a:t>Projektu vadība</a:t>
            </a:r>
          </a:p>
          <a:p>
            <a:pPr marL="240665" indent="-227965">
              <a:spcBef>
                <a:spcPts val="1105"/>
              </a:spcBef>
              <a:buFont typeface="Arial MT"/>
              <a:buChar char="•"/>
              <a:tabLst>
                <a:tab pos="240665" algn="l"/>
              </a:tabLst>
            </a:pPr>
            <a:r>
              <a:rPr lang="lv-LV" sz="1600" dirty="0">
                <a:latin typeface="Segoe UI" panose="020B0502040204020203" pitchFamily="34" charset="0"/>
                <a:cs typeface="Segoe UI" panose="020B0502040204020203" pitchFamily="34" charset="0"/>
              </a:rPr>
              <a:t>Kvalitātes nodrošināšana un vadība</a:t>
            </a:r>
            <a:endParaRPr lang="lv-LV" sz="1600" spc="-10" dirty="0">
              <a:latin typeface="Segoe UI" panose="020B0502040204020203" pitchFamily="34" charset="0"/>
              <a:cs typeface="Segoe UI" panose="020B0502040204020203" pitchFamily="34" charset="0"/>
            </a:endParaRPr>
          </a:p>
          <a:p>
            <a:pPr marL="240665" indent="-227965">
              <a:spcBef>
                <a:spcPts val="1105"/>
              </a:spcBef>
              <a:buFont typeface="Arial MT"/>
              <a:buChar char="•"/>
              <a:tabLst>
                <a:tab pos="240665" algn="l"/>
              </a:tabLst>
            </a:pPr>
            <a:r>
              <a:rPr lang="lv-LV" sz="1600" spc="-10" dirty="0">
                <a:latin typeface="Segoe UI" panose="020B0502040204020203" pitchFamily="34" charset="0"/>
                <a:cs typeface="Segoe UI" panose="020B0502040204020203" pitchFamily="34" charset="0"/>
              </a:rPr>
              <a:t>Finanšu vadība</a:t>
            </a:r>
          </a:p>
        </p:txBody>
      </p:sp>
      <p:sp>
        <p:nvSpPr>
          <p:cNvPr id="6" name="TextBox 5">
            <a:extLst>
              <a:ext uri="{FF2B5EF4-FFF2-40B4-BE49-F238E27FC236}">
                <a16:creationId xmlns:a16="http://schemas.microsoft.com/office/drawing/2014/main" id="{55B67F4C-E0FA-A873-96EA-FEDDE72CA92B}"/>
              </a:ext>
            </a:extLst>
          </p:cNvPr>
          <p:cNvSpPr txBox="1"/>
          <p:nvPr/>
        </p:nvSpPr>
        <p:spPr>
          <a:xfrm>
            <a:off x="5029199" y="2362200"/>
            <a:ext cx="4267200" cy="2998257"/>
          </a:xfrm>
          <a:prstGeom prst="rect">
            <a:avLst/>
          </a:prstGeom>
          <a:noFill/>
        </p:spPr>
        <p:txBody>
          <a:bodyPr wrap="square">
            <a:spAutoFit/>
          </a:bodyPr>
          <a:lstStyle/>
          <a:p>
            <a:pPr marL="242570" indent="-229870">
              <a:spcBef>
                <a:spcPts val="1070"/>
              </a:spcBef>
              <a:buFont typeface="Arial MT"/>
              <a:buChar char="•"/>
              <a:tabLst>
                <a:tab pos="242570" algn="l"/>
              </a:tabLst>
            </a:pPr>
            <a:r>
              <a:rPr lang="lv-LV" sz="1600" dirty="0">
                <a:latin typeface="Segoe UI" panose="020B0502040204020203" pitchFamily="34" charset="0"/>
                <a:cs typeface="Segoe UI" panose="020B0502040204020203" pitchFamily="34" charset="0"/>
              </a:rPr>
              <a:t>Mārketings un tirdzniecība</a:t>
            </a:r>
          </a:p>
          <a:p>
            <a:pPr marL="242570" indent="-229870">
              <a:spcBef>
                <a:spcPts val="1070"/>
              </a:spcBef>
              <a:buFont typeface="Arial MT"/>
              <a:buChar char="•"/>
              <a:tabLst>
                <a:tab pos="242570" algn="l"/>
              </a:tabLst>
            </a:pPr>
            <a:r>
              <a:rPr lang="lv-LV" sz="1600" spc="-10" dirty="0">
                <a:latin typeface="Segoe UI" panose="020B0502040204020203" pitchFamily="34" charset="0"/>
                <a:cs typeface="Segoe UI" panose="020B0502040204020203" pitchFamily="34" charset="0"/>
              </a:rPr>
              <a:t>Elektroniskā komercija</a:t>
            </a:r>
          </a:p>
          <a:p>
            <a:pPr marL="242570" indent="-229870">
              <a:spcBef>
                <a:spcPts val="1070"/>
              </a:spcBef>
              <a:buFont typeface="Arial MT"/>
              <a:buChar char="•"/>
              <a:tabLst>
                <a:tab pos="242570" algn="l"/>
              </a:tabLst>
            </a:pPr>
            <a:r>
              <a:rPr lang="lv-LV" sz="1600" spc="-10" dirty="0">
                <a:latin typeface="Segoe UI" panose="020B0502040204020203" pitchFamily="34" charset="0"/>
                <a:cs typeface="Segoe UI" panose="020B0502040204020203" pitchFamily="34" charset="0"/>
              </a:rPr>
              <a:t>Dizains</a:t>
            </a:r>
          </a:p>
          <a:p>
            <a:pPr marL="242570" indent="-229870">
              <a:lnSpc>
                <a:spcPct val="100000"/>
              </a:lnSpc>
              <a:spcBef>
                <a:spcPts val="1070"/>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Biznesa vadība</a:t>
            </a:r>
          </a:p>
          <a:p>
            <a:pPr marL="242570" indent="-229870">
              <a:lnSpc>
                <a:spcPct val="100000"/>
              </a:lnSpc>
              <a:spcBef>
                <a:spcPts val="975"/>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Valodu</a:t>
            </a:r>
            <a:r>
              <a:rPr lang="lv-LV" sz="1600" spc="-3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studijas</a:t>
            </a:r>
            <a:r>
              <a:rPr lang="lv-LV" sz="1600" spc="-2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un</a:t>
            </a:r>
            <a:r>
              <a:rPr lang="lv-LV" sz="1600" spc="-15"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programmas</a:t>
            </a:r>
            <a:endParaRPr lang="lv-LV" sz="1600" dirty="0">
              <a:solidFill>
                <a:schemeClr val="tx1"/>
              </a:solidFill>
              <a:latin typeface="Segoe UI" panose="020B0502040204020203" pitchFamily="34" charset="0"/>
              <a:cs typeface="Segoe UI" panose="020B0502040204020203" pitchFamily="34" charset="0"/>
            </a:endParaRPr>
          </a:p>
          <a:p>
            <a:pPr marL="242570" indent="-229870">
              <a:lnSpc>
                <a:spcPct val="100000"/>
              </a:lnSpc>
              <a:spcBef>
                <a:spcPts val="969"/>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Fizikālās zinātnes</a:t>
            </a:r>
          </a:p>
          <a:p>
            <a:pPr marL="242570" indent="-229870">
              <a:lnSpc>
                <a:spcPct val="100000"/>
              </a:lnSpc>
              <a:spcBef>
                <a:spcPts val="975"/>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Matemātika un statistika</a:t>
            </a:r>
          </a:p>
          <a:p>
            <a:pPr marL="242570" indent="-229870">
              <a:lnSpc>
                <a:spcPct val="100000"/>
              </a:lnSpc>
              <a:spcBef>
                <a:spcPts val="969"/>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Vides veselība</a:t>
            </a:r>
          </a:p>
        </p:txBody>
      </p:sp>
    </p:spTree>
    <p:extLst>
      <p:ext uri="{BB962C8B-B14F-4D97-AF65-F5344CB8AC3E}">
        <p14:creationId xmlns:p14="http://schemas.microsoft.com/office/powerpoint/2010/main" val="172642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9DF5D-2FE3-AD1B-30CF-8A0BE5D1F04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3CFED2A-F4A9-8018-9F4D-A2E3061B6BD2}"/>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latin typeface="Yu Mincho" panose="02020400000000000000" pitchFamily="18" charset="-128"/>
                <a:ea typeface="Yu Mincho" panose="02020400000000000000" pitchFamily="18" charset="-128"/>
              </a:rPr>
              <a:t> </a:t>
            </a:r>
            <a:r>
              <a:rPr lang="lv-LV" sz="3600" u="sng" spc="-170" dirty="0">
                <a:uFill>
                  <a:solidFill>
                    <a:srgbClr val="D14626"/>
                  </a:solidFill>
                </a:uFill>
                <a:latin typeface="Yu Mincho" panose="02020400000000000000" pitchFamily="18" charset="-128"/>
                <a:ea typeface="Yu Mincho" panose="02020400000000000000" pitchFamily="18" charset="-128"/>
              </a:rPr>
              <a:t>ATTIECINĀMĀS IZMAKSAS</a:t>
            </a:r>
            <a:endParaRPr sz="3600" dirty="0">
              <a:latin typeface="Yu Mincho" panose="02020400000000000000" pitchFamily="18" charset="-128"/>
              <a:ea typeface="Yu Mincho" panose="02020400000000000000" pitchFamily="18" charset="-128"/>
            </a:endParaRPr>
          </a:p>
        </p:txBody>
      </p:sp>
      <p:sp>
        <p:nvSpPr>
          <p:cNvPr id="5" name="TextBox 4">
            <a:extLst>
              <a:ext uri="{FF2B5EF4-FFF2-40B4-BE49-F238E27FC236}">
                <a16:creationId xmlns:a16="http://schemas.microsoft.com/office/drawing/2014/main" id="{8F0EE147-4395-694E-109E-7AE8020D4FC5}"/>
              </a:ext>
            </a:extLst>
          </p:cNvPr>
          <p:cNvSpPr txBox="1"/>
          <p:nvPr/>
        </p:nvSpPr>
        <p:spPr>
          <a:xfrm>
            <a:off x="533400" y="1862569"/>
            <a:ext cx="9525000" cy="736099"/>
          </a:xfrm>
          <a:prstGeom prst="rect">
            <a:avLst/>
          </a:prstGeom>
          <a:noFill/>
        </p:spPr>
        <p:txBody>
          <a:bodyPr wrap="square">
            <a:spAutoFit/>
          </a:bodyPr>
          <a:lstStyle/>
          <a:p>
            <a:pPr marL="75565" algn="ctr">
              <a:lnSpc>
                <a:spcPct val="100000"/>
              </a:lnSpc>
              <a:spcBef>
                <a:spcPts val="700"/>
              </a:spcBef>
            </a:pPr>
            <a:endParaRPr lang="lv-LV" b="1" dirty="0">
              <a:uFill>
                <a:solidFill>
                  <a:srgbClr val="000000"/>
                </a:solidFill>
              </a:uFill>
              <a:latin typeface="Verdana"/>
              <a:cs typeface="Segoe UI" panose="020B0502040204020203" pitchFamily="34" charset="0"/>
            </a:endParaRPr>
          </a:p>
          <a:p>
            <a:pPr marL="75565" algn="ctr">
              <a:lnSpc>
                <a:spcPct val="100000"/>
              </a:lnSpc>
              <a:spcBef>
                <a:spcPts val="700"/>
              </a:spcBef>
            </a:pPr>
            <a:r>
              <a:rPr lang="lv-LV" sz="1800" dirty="0">
                <a:latin typeface="Segoe UI" panose="020B0502040204020203" pitchFamily="34" charset="0"/>
                <a:cs typeface="Segoe UI" panose="020B0502040204020203" pitchFamily="34" charset="0"/>
              </a:rPr>
              <a:t>Attiecina izmaksas par</a:t>
            </a:r>
            <a:r>
              <a:rPr lang="lv-LV" sz="1800" spc="-80"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materiāliem</a:t>
            </a:r>
            <a:r>
              <a:rPr lang="lv-LV" sz="1800" spc="-40"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un</a:t>
            </a:r>
            <a:r>
              <a:rPr lang="lv-LV" sz="1800" spc="-75"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pakalpojumiem,</a:t>
            </a:r>
            <a:r>
              <a:rPr lang="lv-LV" sz="1800" spc="-50"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kas</a:t>
            </a:r>
            <a:r>
              <a:rPr lang="lv-LV" sz="1800" spc="-50" dirty="0">
                <a:latin typeface="Segoe UI" panose="020B0502040204020203" pitchFamily="34" charset="0"/>
                <a:cs typeface="Segoe UI" panose="020B0502040204020203" pitchFamily="34" charset="0"/>
              </a:rPr>
              <a:t> </a:t>
            </a:r>
            <a:r>
              <a:rPr lang="lv-LV" sz="1800" b="1" spc="-25" dirty="0">
                <a:latin typeface="Segoe UI" panose="020B0502040204020203" pitchFamily="34" charset="0"/>
                <a:cs typeface="Segoe UI" panose="020B0502040204020203" pitchFamily="34" charset="0"/>
              </a:rPr>
              <a:t>ir</a:t>
            </a:r>
            <a:r>
              <a:rPr lang="lv-LV" spc="-25" dirty="0">
                <a:latin typeface="Segoe UI" panose="020B0502040204020203" pitchFamily="34" charset="0"/>
                <a:cs typeface="Segoe UI" panose="020B0502040204020203" pitchFamily="34" charset="0"/>
              </a:rPr>
              <a:t> </a:t>
            </a:r>
            <a:r>
              <a:rPr lang="lv-LV" sz="1800" b="1" dirty="0">
                <a:latin typeface="Segoe UI" panose="020B0502040204020203" pitchFamily="34" charset="0"/>
                <a:cs typeface="Segoe UI" panose="020B0502040204020203" pitchFamily="34" charset="0"/>
              </a:rPr>
              <a:t>tieši</a:t>
            </a:r>
            <a:r>
              <a:rPr lang="lv-LV" sz="1800" b="1" spc="-15" dirty="0">
                <a:latin typeface="Segoe UI" panose="020B0502040204020203" pitchFamily="34" charset="0"/>
                <a:cs typeface="Segoe UI" panose="020B0502040204020203" pitchFamily="34" charset="0"/>
              </a:rPr>
              <a:t> </a:t>
            </a:r>
            <a:r>
              <a:rPr lang="lv-LV" sz="1800" b="1" dirty="0">
                <a:latin typeface="Segoe UI" panose="020B0502040204020203" pitchFamily="34" charset="0"/>
                <a:cs typeface="Segoe UI" panose="020B0502040204020203" pitchFamily="34" charset="0"/>
              </a:rPr>
              <a:t>saistīti</a:t>
            </a:r>
            <a:r>
              <a:rPr lang="lv-LV" sz="1800" b="1" spc="-25" dirty="0">
                <a:latin typeface="Segoe UI" panose="020B0502040204020203" pitchFamily="34" charset="0"/>
                <a:cs typeface="Segoe UI" panose="020B0502040204020203" pitchFamily="34" charset="0"/>
              </a:rPr>
              <a:t> </a:t>
            </a:r>
            <a:r>
              <a:rPr lang="lv-LV" sz="1800" b="1" dirty="0">
                <a:latin typeface="Segoe UI" panose="020B0502040204020203" pitchFamily="34" charset="0"/>
                <a:cs typeface="Segoe UI" panose="020B0502040204020203" pitchFamily="34" charset="0"/>
              </a:rPr>
              <a:t>ar</a:t>
            </a:r>
            <a:r>
              <a:rPr lang="lv-LV" sz="1800" b="1" spc="-35" dirty="0">
                <a:latin typeface="Segoe UI" panose="020B0502040204020203" pitchFamily="34" charset="0"/>
                <a:cs typeface="Segoe UI" panose="020B0502040204020203" pitchFamily="34" charset="0"/>
              </a:rPr>
              <a:t> </a:t>
            </a:r>
            <a:r>
              <a:rPr lang="lv-LV" sz="1800" b="1" spc="-10" dirty="0">
                <a:latin typeface="Segoe UI" panose="020B0502040204020203" pitchFamily="34" charset="0"/>
                <a:cs typeface="Segoe UI" panose="020B0502040204020203" pitchFamily="34" charset="0"/>
              </a:rPr>
              <a:t>mācībām:</a:t>
            </a:r>
            <a:endParaRPr lang="lv-LV" sz="1800" dirty="0">
              <a:latin typeface="Segoe UI" panose="020B0502040204020203" pitchFamily="34" charset="0"/>
              <a:cs typeface="Segoe UI" panose="020B0502040204020203" pitchFamily="34" charset="0"/>
            </a:endParaRPr>
          </a:p>
        </p:txBody>
      </p:sp>
      <p:sp>
        <p:nvSpPr>
          <p:cNvPr id="7" name="object 9">
            <a:extLst>
              <a:ext uri="{FF2B5EF4-FFF2-40B4-BE49-F238E27FC236}">
                <a16:creationId xmlns:a16="http://schemas.microsoft.com/office/drawing/2014/main" id="{D43D64FE-17F0-7BF3-71DB-2258817A9A30}"/>
              </a:ext>
            </a:extLst>
          </p:cNvPr>
          <p:cNvSpPr txBox="1">
            <a:spLocks noGrp="1"/>
          </p:cNvSpPr>
          <p:nvPr>
            <p:ph type="body" idx="1"/>
          </p:nvPr>
        </p:nvSpPr>
        <p:spPr>
          <a:xfrm>
            <a:off x="609600" y="2795649"/>
            <a:ext cx="8991600" cy="2968120"/>
          </a:xfrm>
          <a:prstGeom prst="rect">
            <a:avLst/>
          </a:prstGeom>
        </p:spPr>
        <p:txBody>
          <a:bodyPr vert="horz" wrap="square" lIns="0" tIns="13335" rIns="0" bIns="0" rtlCol="0">
            <a:spAutoFit/>
          </a:bodyPr>
          <a:lstStyle/>
          <a:p>
            <a:pPr marL="355600" marR="1172210" indent="-342900" algn="just">
              <a:lnSpc>
                <a:spcPct val="100000"/>
              </a:lnSpc>
              <a:spcBef>
                <a:spcPts val="105"/>
              </a:spcBef>
              <a:buFont typeface="Arial MT"/>
              <a:buChar char="•"/>
              <a:tabLst>
                <a:tab pos="355600" algn="l"/>
              </a:tabLst>
            </a:pPr>
            <a:r>
              <a:rPr sz="1600" dirty="0">
                <a:latin typeface="Segoe UI" panose="020B0502040204020203" pitchFamily="34" charset="0"/>
                <a:cs typeface="Segoe UI" panose="020B0502040204020203" pitchFamily="34" charset="0"/>
              </a:rPr>
              <a:t>darba</a:t>
            </a:r>
            <a:r>
              <a:rPr sz="1600"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devēja</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darbinieku</a:t>
            </a:r>
            <a:r>
              <a:rPr sz="1600" spc="-2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izmitināšanas</a:t>
            </a:r>
            <a:r>
              <a:rPr sz="1600" b="1" spc="-4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izmaksas</a:t>
            </a:r>
            <a:r>
              <a:rPr sz="1600" b="1" spc="-2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un</a:t>
            </a:r>
            <a:r>
              <a:rPr sz="1600" b="1" spc="-50" dirty="0">
                <a:latin typeface="Segoe UI" panose="020B0502040204020203" pitchFamily="34" charset="0"/>
                <a:cs typeface="Segoe UI" panose="020B0502040204020203" pitchFamily="34" charset="0"/>
              </a:rPr>
              <a:t> </a:t>
            </a:r>
            <a:r>
              <a:rPr sz="1600" b="1" spc="-20" dirty="0">
                <a:latin typeface="Segoe UI" panose="020B0502040204020203" pitchFamily="34" charset="0"/>
                <a:cs typeface="Segoe UI" panose="020B0502040204020203" pitchFamily="34" charset="0"/>
              </a:rPr>
              <a:t>ceļa </a:t>
            </a:r>
            <a:r>
              <a:rPr sz="1600" b="1" dirty="0">
                <a:latin typeface="Segoe UI" panose="020B0502040204020203" pitchFamily="34" charset="0"/>
                <a:cs typeface="Segoe UI" panose="020B0502040204020203" pitchFamily="34" charset="0"/>
              </a:rPr>
              <a:t>(transporta)</a:t>
            </a:r>
            <a:r>
              <a:rPr sz="1600" b="1"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izmaksas,</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ja</a:t>
            </a:r>
            <a:r>
              <a:rPr lang="lv-LV" sz="1600" spc="-4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mācības</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norisinās</a:t>
            </a:r>
            <a:r>
              <a:rPr sz="1600" spc="-35" dirty="0">
                <a:latin typeface="Segoe UI" panose="020B0502040204020203" pitchFamily="34" charset="0"/>
                <a:cs typeface="Segoe UI" panose="020B0502040204020203" pitchFamily="34" charset="0"/>
              </a:rPr>
              <a:t> </a:t>
            </a:r>
            <a:r>
              <a:rPr sz="1600" b="1" spc="-10" dirty="0">
                <a:latin typeface="Segoe UI" panose="020B0502040204020203" pitchFamily="34" charset="0"/>
                <a:cs typeface="Segoe UI" panose="020B0502040204020203" pitchFamily="34" charset="0"/>
              </a:rPr>
              <a:t>ārvalstīs</a:t>
            </a:r>
          </a:p>
          <a:p>
            <a:pPr marL="355600" marR="31623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mācībām</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izmantojamo</a:t>
            </a:r>
            <a:r>
              <a:rPr sz="1600" spc="-4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mācību</a:t>
            </a:r>
            <a:r>
              <a:rPr sz="1600" b="1" spc="-4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materiālu</a:t>
            </a:r>
            <a:r>
              <a:rPr sz="1600" b="1" spc="-3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izmaksas</a:t>
            </a:r>
            <a:r>
              <a:rPr sz="1600" b="1" spc="-50" dirty="0">
                <a:latin typeface="Segoe UI" panose="020B0502040204020203" pitchFamily="34" charset="0"/>
                <a:cs typeface="Segoe UI" panose="020B0502040204020203" pitchFamily="34" charset="0"/>
              </a:rPr>
              <a:t> </a:t>
            </a:r>
            <a:endParaRPr lang="lv-LV" sz="1600" b="1" spc="-50" dirty="0">
              <a:latin typeface="Segoe UI" panose="020B0502040204020203" pitchFamily="34" charset="0"/>
              <a:cs typeface="Segoe UI" panose="020B0502040204020203" pitchFamily="34" charset="0"/>
            </a:endParaRPr>
          </a:p>
          <a:p>
            <a:pPr marL="355600" marR="31623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mācībām</a:t>
            </a:r>
            <a:r>
              <a:rPr sz="1600" spc="-2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izmantojamo</a:t>
            </a:r>
            <a:r>
              <a:rPr sz="1600" spc="-2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telpu</a:t>
            </a:r>
            <a:r>
              <a:rPr sz="1600" b="1" spc="-3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un</a:t>
            </a:r>
            <a:r>
              <a:rPr sz="1600" b="1" spc="-4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iekārtu</a:t>
            </a:r>
            <a:r>
              <a:rPr sz="1600" b="1" spc="-4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nomas</a:t>
            </a:r>
            <a:r>
              <a:rPr sz="1600" b="1" spc="-4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izmaksas</a:t>
            </a:r>
            <a:r>
              <a:rPr sz="1600" b="1" spc="-30" dirty="0">
                <a:latin typeface="Segoe UI" panose="020B0502040204020203" pitchFamily="34" charset="0"/>
                <a:cs typeface="Segoe UI" panose="020B0502040204020203" pitchFamily="34" charset="0"/>
              </a:rPr>
              <a:t> </a:t>
            </a:r>
            <a:r>
              <a:rPr sz="1600" spc="-25" dirty="0">
                <a:latin typeface="Segoe UI" panose="020B0502040204020203" pitchFamily="34" charset="0"/>
                <a:cs typeface="Segoe UI" panose="020B0502040204020203" pitchFamily="34" charset="0"/>
              </a:rPr>
              <a:t>par </a:t>
            </a:r>
            <a:r>
              <a:rPr sz="1600" dirty="0">
                <a:latin typeface="Segoe UI" panose="020B0502040204020203" pitchFamily="34" charset="0"/>
                <a:cs typeface="Segoe UI" panose="020B0502040204020203" pitchFamily="34" charset="0"/>
              </a:rPr>
              <a:t>mācību</a:t>
            </a:r>
            <a:r>
              <a:rPr sz="1600" spc="-2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laikposmu</a:t>
            </a:r>
          </a:p>
          <a:p>
            <a:pPr marL="355600" marR="1327785" indent="-342900" algn="just">
              <a:lnSpc>
                <a:spcPct val="100000"/>
              </a:lnSpc>
              <a:spcBef>
                <a:spcPts val="5"/>
              </a:spcBef>
              <a:buFont typeface="Arial MT"/>
              <a:buChar char="•"/>
              <a:tabLst>
                <a:tab pos="355600" algn="l"/>
              </a:tabLst>
            </a:pPr>
            <a:r>
              <a:rPr sz="1600" dirty="0">
                <a:latin typeface="Segoe UI" panose="020B0502040204020203" pitchFamily="34" charset="0"/>
                <a:cs typeface="Segoe UI" panose="020B0502040204020203" pitchFamily="34" charset="0"/>
              </a:rPr>
              <a:t>mācību</a:t>
            </a:r>
            <a:r>
              <a:rPr sz="1600" spc="-4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izmaksas</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darba</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devēja</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darbiniekiem,</a:t>
            </a:r>
            <a:r>
              <a:rPr sz="1600" spc="-1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tai</a:t>
            </a:r>
            <a:r>
              <a:rPr sz="1600" spc="-35"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skaitā </a:t>
            </a:r>
            <a:r>
              <a:rPr sz="1600" b="1" dirty="0">
                <a:latin typeface="Segoe UI" panose="020B0502040204020203" pitchFamily="34" charset="0"/>
                <a:cs typeface="Segoe UI" panose="020B0502040204020203" pitchFamily="34" charset="0"/>
              </a:rPr>
              <a:t>sertifikācijas</a:t>
            </a:r>
            <a:r>
              <a:rPr sz="1600" b="1" spc="-7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vai</a:t>
            </a:r>
            <a:r>
              <a:rPr sz="1600" b="1" spc="-8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eksaminācijas</a:t>
            </a:r>
            <a:r>
              <a:rPr sz="1600" b="1" spc="-60" dirty="0">
                <a:latin typeface="Segoe UI" panose="020B0502040204020203" pitchFamily="34" charset="0"/>
                <a:cs typeface="Segoe UI" panose="020B0502040204020203" pitchFamily="34" charset="0"/>
              </a:rPr>
              <a:t> </a:t>
            </a:r>
            <a:r>
              <a:rPr sz="1600" b="1" spc="-10" dirty="0">
                <a:latin typeface="Segoe UI" panose="020B0502040204020203" pitchFamily="34" charset="0"/>
                <a:cs typeface="Segoe UI" panose="020B0502040204020203" pitchFamily="34" charset="0"/>
              </a:rPr>
              <a:t>izmaksas</a:t>
            </a:r>
          </a:p>
          <a:p>
            <a:pPr marL="355600" marR="508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tulkošanas</a:t>
            </a:r>
            <a:r>
              <a:rPr sz="1600" spc="-5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pakalpojumu</a:t>
            </a:r>
            <a:r>
              <a:rPr sz="1600" spc="-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izmaksas</a:t>
            </a:r>
            <a:endParaRPr lang="lv-LV" sz="1600" dirty="0">
              <a:latin typeface="Segoe UI" panose="020B0502040204020203" pitchFamily="34" charset="0"/>
              <a:cs typeface="Segoe UI" panose="020B0502040204020203" pitchFamily="34" charset="0"/>
            </a:endParaRPr>
          </a:p>
          <a:p>
            <a:pPr marL="355600" marR="508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tulko</a:t>
            </a:r>
            <a:r>
              <a:rPr lang="lv-LV" sz="1600" dirty="0">
                <a:latin typeface="Segoe UI" panose="020B0502040204020203" pitchFamily="34" charset="0"/>
                <a:cs typeface="Segoe UI" panose="020B0502040204020203" pitchFamily="34" charset="0"/>
              </a:rPr>
              <a:t>šanas</a:t>
            </a:r>
            <a:r>
              <a:rPr sz="1600" spc="-6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zīmju</a:t>
            </a:r>
            <a:r>
              <a:rPr sz="1600" spc="-4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valodā,</a:t>
            </a:r>
            <a:r>
              <a:rPr sz="1600" spc="-4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reāllaika</a:t>
            </a:r>
            <a:r>
              <a:rPr sz="1600" spc="-3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transkripcijas</a:t>
            </a:r>
            <a:r>
              <a:rPr sz="1600" spc="-6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un</a:t>
            </a:r>
            <a:r>
              <a:rPr sz="1600" spc="-6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subtitrēšanas</a:t>
            </a:r>
            <a:r>
              <a:rPr lang="lv-LV" sz="1600" spc="-1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izmaksas</a:t>
            </a:r>
          </a:p>
          <a:p>
            <a:pPr marL="355600" marR="724535" indent="-342900" algn="just">
              <a:lnSpc>
                <a:spcPct val="100000"/>
              </a:lnSpc>
              <a:buFont typeface="Arial MT"/>
              <a:buChar char="•"/>
              <a:tabLst>
                <a:tab pos="355600" algn="l"/>
              </a:tabLst>
            </a:pPr>
            <a:r>
              <a:rPr sz="1600" b="1" dirty="0">
                <a:latin typeface="Segoe UI" panose="020B0502040204020203" pitchFamily="34" charset="0"/>
                <a:cs typeface="Segoe UI" panose="020B0502040204020203" pitchFamily="34" charset="0"/>
              </a:rPr>
              <a:t>pasniedzēju</a:t>
            </a:r>
            <a:r>
              <a:rPr sz="1600" b="1" spc="-3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darba</a:t>
            </a:r>
            <a:r>
              <a:rPr sz="1600" b="1" spc="-3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samaksa</a:t>
            </a:r>
            <a:r>
              <a:rPr sz="1600" b="1"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(tai</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skaitā</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darba</a:t>
            </a:r>
            <a:r>
              <a:rPr sz="1600" spc="-2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devēja</a:t>
            </a:r>
            <a:r>
              <a:rPr sz="1600" spc="-35"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valsts </a:t>
            </a:r>
            <a:r>
              <a:rPr sz="1600" dirty="0">
                <a:latin typeface="Segoe UI" panose="020B0502040204020203" pitchFamily="34" charset="0"/>
                <a:cs typeface="Segoe UI" panose="020B0502040204020203" pitchFamily="34" charset="0"/>
              </a:rPr>
              <a:t>sociālās</a:t>
            </a:r>
            <a:r>
              <a:rPr sz="1600" spc="-7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apdrošināšanas</a:t>
            </a:r>
            <a:r>
              <a:rPr sz="1600" spc="-6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obligātās</a:t>
            </a:r>
            <a:r>
              <a:rPr sz="1600" spc="-4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iemaksas)</a:t>
            </a:r>
          </a:p>
          <a:p>
            <a:pPr marL="354965" indent="-342265" algn="just">
              <a:lnSpc>
                <a:spcPct val="100000"/>
              </a:lnSpc>
              <a:buFont typeface="Arial MT"/>
              <a:buChar char="•"/>
              <a:tabLst>
                <a:tab pos="354965" algn="l"/>
              </a:tabLst>
            </a:pPr>
            <a:r>
              <a:rPr sz="1600" dirty="0">
                <a:latin typeface="Segoe UI" panose="020B0502040204020203" pitchFamily="34" charset="0"/>
                <a:cs typeface="Segoe UI" panose="020B0502040204020203" pitchFamily="34" charset="0"/>
              </a:rPr>
              <a:t>pasniedzēju</a:t>
            </a:r>
            <a:r>
              <a:rPr sz="1600" spc="-6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ceļa</a:t>
            </a:r>
            <a:r>
              <a:rPr sz="1600" spc="-5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(transporta)</a:t>
            </a:r>
            <a:r>
              <a:rPr sz="1600" spc="-75"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izmaksas</a:t>
            </a:r>
          </a:p>
          <a:p>
            <a:pPr marL="354965" indent="-342265" algn="just">
              <a:lnSpc>
                <a:spcPct val="100000"/>
              </a:lnSpc>
              <a:buFont typeface="Arial MT"/>
              <a:buChar char="•"/>
              <a:tabLst>
                <a:tab pos="354965" algn="l"/>
              </a:tabLst>
            </a:pPr>
            <a:r>
              <a:rPr sz="1600" dirty="0">
                <a:latin typeface="Segoe UI" panose="020B0502040204020203" pitchFamily="34" charset="0"/>
                <a:cs typeface="Segoe UI" panose="020B0502040204020203" pitchFamily="34" charset="0"/>
              </a:rPr>
              <a:t>ar</a:t>
            </a:r>
            <a:r>
              <a:rPr sz="1600"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mācībām</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saistīto</a:t>
            </a:r>
            <a:r>
              <a:rPr sz="1600" spc="-4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konsultāciju</a:t>
            </a:r>
            <a:r>
              <a:rPr sz="1600"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pakalpojumu</a:t>
            </a:r>
            <a:r>
              <a:rPr sz="1600" spc="-3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izmaksas</a:t>
            </a:r>
          </a:p>
        </p:txBody>
      </p:sp>
    </p:spTree>
    <p:extLst>
      <p:ext uri="{BB962C8B-B14F-4D97-AF65-F5344CB8AC3E}">
        <p14:creationId xmlns:p14="http://schemas.microsoft.com/office/powerpoint/2010/main" val="1491150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F435C4-040A-82CD-FF18-079127209CC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D50F240-AE36-00A1-10AA-C9E98F90A902}"/>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585" dirty="0">
                <a:uFill>
                  <a:solidFill>
                    <a:srgbClr val="D14626"/>
                  </a:solidFill>
                </a:uFill>
              </a:rPr>
              <a:t>NE</a:t>
            </a:r>
            <a:r>
              <a:rPr lang="lv-LV" sz="3600" u="sng" spc="-170" dirty="0">
                <a:uFill>
                  <a:solidFill>
                    <a:srgbClr val="D14626"/>
                  </a:solidFill>
                </a:uFill>
              </a:rPr>
              <a:t>ATTIECINĀMĀS IZMAKSAS</a:t>
            </a:r>
            <a:endParaRPr sz="3600" dirty="0"/>
          </a:p>
        </p:txBody>
      </p:sp>
      <p:sp>
        <p:nvSpPr>
          <p:cNvPr id="5" name="TextBox 4">
            <a:extLst>
              <a:ext uri="{FF2B5EF4-FFF2-40B4-BE49-F238E27FC236}">
                <a16:creationId xmlns:a16="http://schemas.microsoft.com/office/drawing/2014/main" id="{79DAF74C-0F55-1903-D241-665319E53A3E}"/>
              </a:ext>
            </a:extLst>
          </p:cNvPr>
          <p:cNvSpPr txBox="1"/>
          <p:nvPr/>
        </p:nvSpPr>
        <p:spPr>
          <a:xfrm>
            <a:off x="533400" y="1862569"/>
            <a:ext cx="9525000" cy="736099"/>
          </a:xfrm>
          <a:prstGeom prst="rect">
            <a:avLst/>
          </a:prstGeom>
          <a:noFill/>
        </p:spPr>
        <p:txBody>
          <a:bodyPr wrap="square">
            <a:spAutoFit/>
          </a:bodyPr>
          <a:lstStyle/>
          <a:p>
            <a:pPr marL="75565" algn="ctr">
              <a:lnSpc>
                <a:spcPct val="100000"/>
              </a:lnSpc>
              <a:spcBef>
                <a:spcPts val="700"/>
              </a:spcBef>
            </a:pPr>
            <a:endParaRPr lang="lv-LV" b="1" dirty="0">
              <a:uFill>
                <a:solidFill>
                  <a:srgbClr val="000000"/>
                </a:solidFill>
              </a:uFill>
              <a:latin typeface="Verdana"/>
              <a:cs typeface="Segoe UI" panose="020B0502040204020203" pitchFamily="34" charset="0"/>
            </a:endParaRPr>
          </a:p>
          <a:p>
            <a:pPr marL="75565" algn="l">
              <a:lnSpc>
                <a:spcPct val="100000"/>
              </a:lnSpc>
              <a:spcBef>
                <a:spcPts val="700"/>
              </a:spcBef>
            </a:pPr>
            <a:r>
              <a:rPr lang="lv-LV" sz="1800" b="1" dirty="0">
                <a:latin typeface="Segoe UI" panose="020B0502040204020203" pitchFamily="34" charset="0"/>
                <a:cs typeface="Segoe UI" panose="020B0502040204020203" pitchFamily="34" charset="0"/>
              </a:rPr>
              <a:t>Netiek attiecinātas </a:t>
            </a:r>
            <a:r>
              <a:rPr lang="lv-LV" sz="1800" dirty="0">
                <a:latin typeface="Segoe UI" panose="020B0502040204020203" pitchFamily="34" charset="0"/>
                <a:cs typeface="Segoe UI" panose="020B0502040204020203" pitchFamily="34" charset="0"/>
              </a:rPr>
              <a:t>izmaksas</a:t>
            </a:r>
            <a:r>
              <a:rPr lang="lv-LV" sz="1800" b="1" spc="-10" dirty="0">
                <a:latin typeface="Segoe UI" panose="020B0502040204020203" pitchFamily="34" charset="0"/>
                <a:cs typeface="Segoe UI" panose="020B0502040204020203" pitchFamily="34" charset="0"/>
              </a:rPr>
              <a:t>:</a:t>
            </a:r>
            <a:endParaRPr lang="lv-LV" sz="1800" dirty="0">
              <a:latin typeface="Segoe UI" panose="020B0502040204020203" pitchFamily="34" charset="0"/>
              <a:cs typeface="Segoe UI" panose="020B0502040204020203" pitchFamily="34" charset="0"/>
            </a:endParaRPr>
          </a:p>
        </p:txBody>
      </p:sp>
      <p:sp>
        <p:nvSpPr>
          <p:cNvPr id="7" name="object 9">
            <a:extLst>
              <a:ext uri="{FF2B5EF4-FFF2-40B4-BE49-F238E27FC236}">
                <a16:creationId xmlns:a16="http://schemas.microsoft.com/office/drawing/2014/main" id="{24DBF8BC-9687-9FDD-E508-CE6D4CD62181}"/>
              </a:ext>
            </a:extLst>
          </p:cNvPr>
          <p:cNvSpPr txBox="1">
            <a:spLocks noGrp="1"/>
          </p:cNvSpPr>
          <p:nvPr>
            <p:ph type="body" idx="1"/>
          </p:nvPr>
        </p:nvSpPr>
        <p:spPr>
          <a:xfrm>
            <a:off x="609600" y="2795649"/>
            <a:ext cx="8991600" cy="2552622"/>
          </a:xfrm>
          <a:prstGeom prst="rect">
            <a:avLst/>
          </a:prstGeom>
        </p:spPr>
        <p:txBody>
          <a:bodyPr vert="horz" wrap="square" lIns="0" tIns="13335" rIns="0" bIns="0" rtlCol="0">
            <a:spAutoFit/>
          </a:bodyPr>
          <a:lstStyle/>
          <a:p>
            <a:pPr marL="469265" indent="-456565">
              <a:lnSpc>
                <a:spcPct val="100000"/>
              </a:lnSpc>
              <a:spcBef>
                <a:spcPts val="95"/>
              </a:spcBef>
              <a:buFont typeface="Arial MT"/>
              <a:buChar char="•"/>
              <a:tabLst>
                <a:tab pos="469265" algn="l"/>
              </a:tabLst>
            </a:pPr>
            <a:r>
              <a:rPr lang="lv-LV" sz="1600" dirty="0">
                <a:solidFill>
                  <a:schemeClr val="tx1"/>
                </a:solidFill>
                <a:latin typeface="Segoe UI" panose="020B0502040204020203" pitchFamily="34" charset="0"/>
                <a:cs typeface="Segoe UI" panose="020B0502040204020203" pitchFamily="34" charset="0"/>
              </a:rPr>
              <a:t>mācībām</a:t>
            </a:r>
            <a:r>
              <a:rPr lang="lv-LV" sz="1600" spc="-13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augstākās</a:t>
            </a:r>
            <a:r>
              <a:rPr lang="lv-LV" sz="1600" spc="-10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izglītības</a:t>
            </a:r>
            <a:r>
              <a:rPr lang="lv-LV" sz="1600" spc="-9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studiju</a:t>
            </a:r>
            <a:r>
              <a:rPr lang="lv-LV" sz="1600" spc="-110"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programmās</a:t>
            </a:r>
            <a:endParaRPr lang="lv-LV" sz="1600" dirty="0">
              <a:solidFill>
                <a:schemeClr val="tx1"/>
              </a:solidFill>
              <a:latin typeface="Segoe UI" panose="020B0502040204020203" pitchFamily="34" charset="0"/>
              <a:cs typeface="Segoe UI" panose="020B0502040204020203" pitchFamily="34" charset="0"/>
            </a:endParaRPr>
          </a:p>
          <a:p>
            <a:pPr marL="467995" marR="5080" indent="-455295" algn="just">
              <a:lnSpc>
                <a:spcPct val="100000"/>
              </a:lnSpc>
              <a:spcBef>
                <a:spcPts val="3360"/>
              </a:spcBef>
              <a:buFont typeface="Arial MT"/>
              <a:buChar char="•"/>
              <a:tabLst>
                <a:tab pos="469900" algn="l"/>
              </a:tabLst>
            </a:pPr>
            <a:r>
              <a:rPr lang="lv-LV" sz="1600" dirty="0">
                <a:solidFill>
                  <a:schemeClr val="tx1"/>
                </a:solidFill>
                <a:latin typeface="Segoe UI" panose="020B0502040204020203" pitchFamily="34" charset="0"/>
                <a:cs typeface="Segoe UI" panose="020B0502040204020203" pitchFamily="34" charset="0"/>
              </a:rPr>
              <a:t>mācībām,</a:t>
            </a:r>
            <a:r>
              <a:rPr lang="lv-LV" sz="1600" spc="33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kuras</a:t>
            </a:r>
            <a:r>
              <a:rPr lang="lv-LV" sz="1600" spc="3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uzņēmumi</a:t>
            </a:r>
            <a:r>
              <a:rPr lang="lv-LV" sz="1600" spc="35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rīko,</a:t>
            </a:r>
            <a:r>
              <a:rPr lang="lv-LV" sz="1600" spc="3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lai</a:t>
            </a:r>
            <a:r>
              <a:rPr lang="lv-LV" sz="1600" spc="3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nodrošinātu</a:t>
            </a:r>
            <a:r>
              <a:rPr lang="lv-LV" sz="1600" spc="35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atbilstību</a:t>
            </a:r>
            <a:r>
              <a:rPr lang="lv-LV" sz="1600" spc="355"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valsts </a:t>
            </a:r>
            <a:r>
              <a:rPr lang="lv-LV" sz="1600" dirty="0">
                <a:solidFill>
                  <a:schemeClr val="tx1"/>
                </a:solidFill>
                <a:latin typeface="Segoe UI" panose="020B0502040204020203" pitchFamily="34" charset="0"/>
                <a:cs typeface="Segoe UI" panose="020B0502040204020203" pitchFamily="34" charset="0"/>
              </a:rPr>
              <a:t>obligātajiem</a:t>
            </a:r>
            <a:r>
              <a:rPr lang="lv-LV" sz="1600" spc="69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standartiem</a:t>
            </a:r>
            <a:r>
              <a:rPr lang="lv-LV" sz="1600" spc="1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attiecībā</a:t>
            </a:r>
            <a:r>
              <a:rPr lang="lv-LV" sz="1600" spc="15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uz</a:t>
            </a:r>
            <a:r>
              <a:rPr lang="lv-LV" sz="1600" spc="69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mācībām</a:t>
            </a:r>
            <a:r>
              <a:rPr lang="lv-LV" sz="1600" spc="695"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(Komisijas </a:t>
            </a:r>
            <a:r>
              <a:rPr lang="lv-LV" sz="1600" dirty="0">
                <a:solidFill>
                  <a:schemeClr val="tx1"/>
                </a:solidFill>
                <a:latin typeface="Segoe UI" panose="020B0502040204020203" pitchFamily="34" charset="0"/>
                <a:cs typeface="Segoe UI" panose="020B0502040204020203" pitchFamily="34" charset="0"/>
              </a:rPr>
              <a:t>regulas</a:t>
            </a:r>
            <a:r>
              <a:rPr lang="lv-LV" sz="1600" spc="-3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Nr.</a:t>
            </a:r>
            <a:r>
              <a:rPr lang="lv-LV" sz="1600" spc="-3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651/2014</a:t>
            </a:r>
            <a:r>
              <a:rPr lang="lv-LV" sz="1600" spc="-7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31.</a:t>
            </a:r>
            <a:r>
              <a:rPr lang="lv-LV" sz="1600" spc="-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panta</a:t>
            </a:r>
            <a:r>
              <a:rPr lang="lv-LV" sz="1600" spc="-1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2.</a:t>
            </a:r>
            <a:r>
              <a:rPr lang="lv-LV" sz="1600" spc="-30"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punkts)</a:t>
            </a:r>
          </a:p>
          <a:p>
            <a:pPr marL="467995" marR="5080" indent="-455295" algn="just">
              <a:lnSpc>
                <a:spcPct val="100000"/>
              </a:lnSpc>
              <a:spcBef>
                <a:spcPts val="3360"/>
              </a:spcBef>
              <a:buFont typeface="Arial MT"/>
              <a:buChar char="•"/>
              <a:tabLst>
                <a:tab pos="469900" algn="l"/>
              </a:tabLst>
            </a:pPr>
            <a:r>
              <a:rPr lang="lv-LV" sz="1600" dirty="0">
                <a:latin typeface="Segoe UI" panose="020B0502040204020203" pitchFamily="34" charset="0"/>
                <a:cs typeface="Segoe UI" panose="020B0502040204020203" pitchFamily="34" charset="0"/>
              </a:rPr>
              <a:t>transportlīdzekļu vadītāju kursiem A1, A, B1 un M kategorijas iegūšanai;</a:t>
            </a:r>
            <a:endParaRPr lang="lv-LV" sz="1600" dirty="0">
              <a:solidFill>
                <a:schemeClr val="tx1"/>
              </a:solidFill>
              <a:latin typeface="Segoe UI" panose="020B0502040204020203" pitchFamily="34" charset="0"/>
              <a:cs typeface="Segoe UI" panose="020B0502040204020203" pitchFamily="34" charset="0"/>
            </a:endParaRPr>
          </a:p>
          <a:p>
            <a:pPr marL="469265" indent="-456565">
              <a:lnSpc>
                <a:spcPct val="100000"/>
              </a:lnSpc>
              <a:spcBef>
                <a:spcPts val="3365"/>
              </a:spcBef>
              <a:buFont typeface="Arial MT"/>
              <a:buChar char="•"/>
              <a:tabLst>
                <a:tab pos="469265" algn="l"/>
              </a:tabLst>
            </a:pPr>
            <a:r>
              <a:rPr lang="lv-LV" sz="1600" dirty="0">
                <a:solidFill>
                  <a:schemeClr val="tx1"/>
                </a:solidFill>
                <a:latin typeface="Segoe UI" panose="020B0502040204020203" pitchFamily="34" charset="0"/>
                <a:cs typeface="Segoe UI" panose="020B0502040204020203" pitchFamily="34" charset="0"/>
              </a:rPr>
              <a:t>mācībām</a:t>
            </a:r>
            <a:r>
              <a:rPr lang="lv-LV" sz="1600" spc="-7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jomās,</a:t>
            </a:r>
            <a:r>
              <a:rPr lang="lv-LV" sz="1600" spc="-8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kas</a:t>
            </a:r>
            <a:r>
              <a:rPr lang="lv-LV" sz="1600" spc="-8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nav</a:t>
            </a:r>
            <a:r>
              <a:rPr lang="lv-LV" sz="1600" spc="-6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iekļautas</a:t>
            </a:r>
            <a:r>
              <a:rPr lang="lv-LV" sz="1600" spc="-60" dirty="0">
                <a:solidFill>
                  <a:schemeClr val="tx1"/>
                </a:solidFill>
                <a:latin typeface="Segoe UI" panose="020B0502040204020203" pitchFamily="34" charset="0"/>
                <a:cs typeface="Segoe UI" panose="020B0502040204020203" pitchFamily="34" charset="0"/>
              </a:rPr>
              <a:t> atbalstāmajās mācību jomās</a:t>
            </a:r>
            <a:endParaRPr lang="lv-LV" sz="16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5675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D23B7-3C42-0993-E346-E67993C1F76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98C263C9-4262-3429-6A15-FCF8272F656A}"/>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latin typeface="Yu Mincho" panose="02020400000000000000" pitchFamily="18" charset="-128"/>
                <a:ea typeface="Yu Mincho" panose="02020400000000000000" pitchFamily="18" charset="-128"/>
              </a:rPr>
              <a:t> </a:t>
            </a:r>
            <a:r>
              <a:rPr lang="lv-LV" sz="3600" u="sng" spc="-170" dirty="0">
                <a:uFill>
                  <a:solidFill>
                    <a:srgbClr val="D14626"/>
                  </a:solidFill>
                </a:uFill>
                <a:latin typeface="Yu Mincho" panose="02020400000000000000" pitchFamily="18" charset="-128"/>
                <a:ea typeface="Yu Mincho" panose="02020400000000000000" pitchFamily="18" charset="-128"/>
              </a:rPr>
              <a:t>ATBALSTA PIEŠĶIRŠANAS NOSACĪJUMI</a:t>
            </a:r>
            <a:endParaRPr sz="3600" dirty="0">
              <a:latin typeface="Yu Mincho" panose="02020400000000000000" pitchFamily="18" charset="-128"/>
              <a:ea typeface="Yu Mincho" panose="02020400000000000000" pitchFamily="18" charset="-128"/>
            </a:endParaRPr>
          </a:p>
        </p:txBody>
      </p:sp>
      <p:sp>
        <p:nvSpPr>
          <p:cNvPr id="7" name="object 9">
            <a:extLst>
              <a:ext uri="{FF2B5EF4-FFF2-40B4-BE49-F238E27FC236}">
                <a16:creationId xmlns:a16="http://schemas.microsoft.com/office/drawing/2014/main" id="{31BB98C2-DB59-5BE8-030E-C32F8733805F}"/>
              </a:ext>
            </a:extLst>
          </p:cNvPr>
          <p:cNvSpPr txBox="1">
            <a:spLocks noGrp="1"/>
          </p:cNvSpPr>
          <p:nvPr>
            <p:ph type="body" idx="1"/>
          </p:nvPr>
        </p:nvSpPr>
        <p:spPr>
          <a:xfrm>
            <a:off x="609600" y="2795649"/>
            <a:ext cx="8991600" cy="3719608"/>
          </a:xfrm>
          <a:prstGeom prst="rect">
            <a:avLst/>
          </a:prstGeom>
        </p:spPr>
        <p:txBody>
          <a:bodyPr vert="horz" wrap="square" lIns="0" tIns="13335" rIns="0" bIns="0" rtlCol="0">
            <a:spAutoFit/>
          </a:bodyPr>
          <a:lstStyle/>
          <a:p>
            <a:r>
              <a:rPr lang="lv-LV" sz="2100" b="1" dirty="0">
                <a:latin typeface="+mj-lt"/>
              </a:rPr>
              <a:t>Projekta mērķauditorija: </a:t>
            </a:r>
            <a:r>
              <a:rPr lang="lv-LV" sz="2100" dirty="0">
                <a:latin typeface="+mj-lt"/>
              </a:rPr>
              <a:t>darba devēja, kas ir Uzņēmumu reģistrā reģistrēts komersants, kas atbilst sīkā (mikro), mazā, vidējā vai lielā komersanta statusam, vai ir pašnodarbināta persona, darbinieki. </a:t>
            </a:r>
            <a:endParaRPr lang="lv-LV" sz="2100" b="1" dirty="0">
              <a:latin typeface="+mj-lt"/>
            </a:endParaRPr>
          </a:p>
          <a:p>
            <a:endParaRPr lang="lv-LV" sz="2100" dirty="0">
              <a:latin typeface="+mj-lt"/>
            </a:endParaRPr>
          </a:p>
          <a:p>
            <a:r>
              <a:rPr lang="lv-LV" sz="2100" dirty="0">
                <a:latin typeface="+mj-lt"/>
              </a:rPr>
              <a:t>Atbalstu nosaka atbilstoši uzņēmuma lielumam:</a:t>
            </a:r>
          </a:p>
          <a:p>
            <a:endParaRPr lang="lv-LV" sz="700" dirty="0">
              <a:latin typeface="+mj-lt"/>
            </a:endParaRPr>
          </a:p>
          <a:p>
            <a:r>
              <a:rPr lang="lv-LV" sz="2100" dirty="0">
                <a:latin typeface="+mj-lt"/>
              </a:rPr>
              <a:t>sīkajiem (mikro) un mazajiem komersantiem – 70 %;</a:t>
            </a:r>
          </a:p>
          <a:p>
            <a:r>
              <a:rPr lang="lv-LV" sz="2100" dirty="0">
                <a:latin typeface="+mj-lt"/>
              </a:rPr>
              <a:t>vidējiem komersantiem – 60 %;</a:t>
            </a:r>
          </a:p>
          <a:p>
            <a:r>
              <a:rPr lang="lv-LV" sz="2100" dirty="0">
                <a:latin typeface="+mj-lt"/>
              </a:rPr>
              <a:t>lielajiem komersantiem – 50 %</a:t>
            </a:r>
          </a:p>
          <a:p>
            <a:endParaRPr lang="lv-LV" sz="2100" dirty="0">
              <a:latin typeface="+mj-lt"/>
            </a:endParaRPr>
          </a:p>
          <a:p>
            <a:endParaRPr lang="lv-LV" sz="1400" dirty="0">
              <a:latin typeface="+mj-lt"/>
            </a:endParaRPr>
          </a:p>
          <a:p>
            <a:endParaRPr lang="lv-LV" sz="1400" dirty="0"/>
          </a:p>
          <a:p>
            <a:pPr marL="355600" marR="1172210" indent="-342900" algn="just">
              <a:lnSpc>
                <a:spcPct val="100000"/>
              </a:lnSpc>
              <a:spcBef>
                <a:spcPts val="105"/>
              </a:spcBef>
              <a:buFont typeface="Arial MT"/>
              <a:buChar char="•"/>
              <a:tabLst>
                <a:tab pos="355600" algn="l"/>
              </a:tabLst>
            </a:pP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0154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F26BD-055A-D061-B716-057AEFCB748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83992D0-0DAD-EF36-2698-C296227E6233}"/>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latin typeface="Yu Mincho" panose="02020400000000000000" pitchFamily="18" charset="-128"/>
                <a:ea typeface="Yu Mincho" panose="02020400000000000000" pitchFamily="18" charset="-128"/>
              </a:rPr>
              <a:t> </a:t>
            </a:r>
            <a:r>
              <a:rPr lang="lv-LV" sz="3600" u="sng" spc="-170" dirty="0">
                <a:uFill>
                  <a:solidFill>
                    <a:srgbClr val="D14626"/>
                  </a:solidFill>
                </a:uFill>
                <a:latin typeface="Yu Mincho" panose="02020400000000000000" pitchFamily="18" charset="-128"/>
                <a:ea typeface="Yu Mincho" panose="02020400000000000000" pitchFamily="18" charset="-128"/>
              </a:rPr>
              <a:t>ATBALSTS DE MINIMIS</a:t>
            </a:r>
            <a:endParaRPr sz="3600" dirty="0">
              <a:latin typeface="Yu Mincho" panose="02020400000000000000" pitchFamily="18" charset="-128"/>
              <a:ea typeface="Yu Mincho" panose="02020400000000000000" pitchFamily="18" charset="-128"/>
            </a:endParaRPr>
          </a:p>
        </p:txBody>
      </p:sp>
      <p:sp>
        <p:nvSpPr>
          <p:cNvPr id="7" name="object 9">
            <a:extLst>
              <a:ext uri="{FF2B5EF4-FFF2-40B4-BE49-F238E27FC236}">
                <a16:creationId xmlns:a16="http://schemas.microsoft.com/office/drawing/2014/main" id="{00711B16-F730-D2B1-D363-C2656B5C3867}"/>
              </a:ext>
            </a:extLst>
          </p:cNvPr>
          <p:cNvSpPr txBox="1">
            <a:spLocks noGrp="1"/>
          </p:cNvSpPr>
          <p:nvPr>
            <p:ph type="body" idx="1"/>
          </p:nvPr>
        </p:nvSpPr>
        <p:spPr>
          <a:xfrm>
            <a:off x="581151" y="2209800"/>
            <a:ext cx="8991600" cy="2382640"/>
          </a:xfrm>
          <a:prstGeom prst="rect">
            <a:avLst/>
          </a:prstGeom>
        </p:spPr>
        <p:txBody>
          <a:bodyPr vert="horz" wrap="square" lIns="0" tIns="13335" rIns="0" bIns="0" rtlCol="0">
            <a:spAutoFit/>
          </a:bodyPr>
          <a:lstStyle/>
          <a:p>
            <a:pPr marL="742950" lvl="1" indent="-285750">
              <a:lnSpc>
                <a:spcPct val="107000"/>
              </a:lnSpc>
              <a:spcAft>
                <a:spcPts val="800"/>
              </a:spcAft>
              <a:buFont typeface="Arial MT"/>
              <a:buChar char="•"/>
              <a:tabLst>
                <a:tab pos="914400" algn="l"/>
              </a:tabLst>
            </a:pPr>
            <a:r>
              <a:rPr lang="lv-LV" sz="1800" kern="100" dirty="0">
                <a:effectLst/>
                <a:latin typeface="Aptos" panose="020B0004020202020204" pitchFamily="34" charset="0"/>
                <a:ea typeface="Aptos" panose="020B0004020202020204" pitchFamily="34" charset="0"/>
                <a:cs typeface="Times New Roman" panose="02020603050405020304" pitchFamily="18" charset="0"/>
              </a:rPr>
              <a:t>Viena vienota uzņēmuma (VVU) līmenī limits 300 000 euro pēdējo 3 gadu periodā.</a:t>
            </a:r>
          </a:p>
          <a:p>
            <a:pPr marL="742950" lvl="1" indent="-285750">
              <a:lnSpc>
                <a:spcPct val="107000"/>
              </a:lnSpc>
              <a:spcAft>
                <a:spcPts val="800"/>
              </a:spcAft>
              <a:buFont typeface="Arial MT"/>
              <a:buChar char="•"/>
              <a:tabLst>
                <a:tab pos="914400" algn="l"/>
              </a:tabLst>
            </a:pPr>
            <a:r>
              <a:rPr lang="lv-LV" sz="1800" kern="100" dirty="0">
                <a:effectLst/>
                <a:latin typeface="Aptos" panose="020B0004020202020204" pitchFamily="34" charset="0"/>
                <a:ea typeface="Aptos" panose="020B0004020202020204" pitchFamily="34" charset="0"/>
                <a:cs typeface="Times New Roman" panose="02020603050405020304" pitchFamily="18" charset="0"/>
              </a:rPr>
              <a:t> VVU un MVU vērtē uz atbalsta piešķiršanas dienu.</a:t>
            </a:r>
          </a:p>
          <a:p>
            <a:pPr marL="742950" lvl="1" indent="-285750" algn="just">
              <a:lnSpc>
                <a:spcPct val="107000"/>
              </a:lnSpc>
              <a:spcAft>
                <a:spcPts val="800"/>
              </a:spcAft>
              <a:buFont typeface="Arial MT"/>
              <a:buChar char="•"/>
              <a:tabLst>
                <a:tab pos="914400" algn="l"/>
              </a:tabLst>
            </a:pPr>
            <a:r>
              <a:rPr lang="lv-LV" dirty="0"/>
              <a:t>LETERA, noslēdzot sadarbības līgumu ar uzņēmumu, piešķir uzņēmuma prognozētajām mācībām </a:t>
            </a:r>
            <a:r>
              <a:rPr lang="lv-LV" dirty="0">
                <a:latin typeface="+mj-lt"/>
              </a:rPr>
              <a:t>atbilstošu de minimis atbalstu par visu </a:t>
            </a:r>
            <a:r>
              <a:rPr lang="lv-LV">
                <a:latin typeface="+mj-lt"/>
              </a:rPr>
              <a:t>projekta īstenošanas </a:t>
            </a:r>
            <a:r>
              <a:rPr lang="lv-LV" dirty="0">
                <a:latin typeface="+mj-lt"/>
              </a:rPr>
              <a:t>laiku – līdz 2029.gada 31.decembrim. </a:t>
            </a:r>
          </a:p>
          <a:p>
            <a:pPr marL="742950" lvl="1" indent="-285750" algn="just">
              <a:lnSpc>
                <a:spcPct val="107000"/>
              </a:lnSpc>
              <a:spcAft>
                <a:spcPts val="800"/>
              </a:spcAft>
              <a:buFont typeface="Arial MT"/>
              <a:buChar char="•"/>
              <a:tabLst>
                <a:tab pos="914400" algn="l"/>
              </a:tabLst>
            </a:pPr>
            <a:r>
              <a:rPr lang="lv-LV" sz="1800" spc="-15" dirty="0">
                <a:effectLst/>
                <a:latin typeface="+mj-lt"/>
                <a:ea typeface="Times New Roman" panose="02020603050405020304" pitchFamily="18" charset="0"/>
              </a:rPr>
              <a:t>Piešķirtā atbalsta summa var tikt samazināta atbilstoši faktiskajam izmaksu apmēram vai palielināta, piešķirot jaunu atbalstu.</a:t>
            </a:r>
            <a:endParaRPr sz="1600" spc="-10" dirty="0">
              <a:latin typeface="+mj-lt"/>
              <a:cs typeface="Segoe UI" panose="020B0502040204020203" pitchFamily="34" charset="0"/>
            </a:endParaRPr>
          </a:p>
        </p:txBody>
      </p:sp>
    </p:spTree>
    <p:extLst>
      <p:ext uri="{BB962C8B-B14F-4D97-AF65-F5344CB8AC3E}">
        <p14:creationId xmlns:p14="http://schemas.microsoft.com/office/powerpoint/2010/main" val="329575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F49DD-DE0F-A7ED-DFEF-9CAA8C932BB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4238327-FA34-F203-32E8-C001C3099720}"/>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IESNIEDZAMIE DOKUMENTI</a:t>
            </a:r>
            <a:endParaRPr sz="3600" dirty="0">
              <a:latin typeface="Yu Mincho" panose="02020400000000000000" pitchFamily="18" charset="-128"/>
              <a:ea typeface="Yu Mincho" panose="02020400000000000000" pitchFamily="18" charset="-128"/>
            </a:endParaRPr>
          </a:p>
        </p:txBody>
      </p:sp>
      <p:sp>
        <p:nvSpPr>
          <p:cNvPr id="3" name="object 9">
            <a:extLst>
              <a:ext uri="{FF2B5EF4-FFF2-40B4-BE49-F238E27FC236}">
                <a16:creationId xmlns:a16="http://schemas.microsoft.com/office/drawing/2014/main" id="{8675BAEB-3EC0-8898-AFE8-B3E5A9CD46DB}"/>
              </a:ext>
            </a:extLst>
          </p:cNvPr>
          <p:cNvSpPr txBox="1">
            <a:spLocks noGrp="1"/>
          </p:cNvSpPr>
          <p:nvPr>
            <p:ph type="body" idx="1"/>
          </p:nvPr>
        </p:nvSpPr>
        <p:spPr>
          <a:xfrm>
            <a:off x="304800" y="2133600"/>
            <a:ext cx="8991600" cy="3618811"/>
          </a:xfrm>
          <a:prstGeom prst="rect">
            <a:avLst/>
          </a:prstGeom>
        </p:spPr>
        <p:txBody>
          <a:bodyPr vert="horz" wrap="square" lIns="0" tIns="13335" rIns="0" bIns="0" rtlCol="0">
            <a:spAutoFit/>
          </a:bodyPr>
          <a:lstStyle/>
          <a:p>
            <a:pPr marL="742950" lvl="1" indent="-285750">
              <a:lnSpc>
                <a:spcPct val="107000"/>
              </a:lnSpc>
              <a:spcAft>
                <a:spcPts val="800"/>
              </a:spcAft>
              <a:buFont typeface="Arial MT"/>
              <a:buChar char="•"/>
              <a:tabLst>
                <a:tab pos="914400" algn="l"/>
              </a:tabLst>
            </a:pPr>
            <a:endParaRPr lang="lv-LV" dirty="0"/>
          </a:p>
          <a:p>
            <a:pPr lvl="1">
              <a:lnSpc>
                <a:spcPct val="107000"/>
              </a:lnSpc>
              <a:spcAft>
                <a:spcPts val="800"/>
              </a:spcAft>
              <a:tabLst>
                <a:tab pos="914400" algn="l"/>
              </a:tabLst>
            </a:pPr>
            <a:r>
              <a:rPr lang="lv-LV" sz="1800" kern="100" dirty="0">
                <a:effectLst/>
                <a:latin typeface="+mj-lt"/>
                <a:ea typeface="Aptos" panose="020B0004020202020204" pitchFamily="34" charset="0"/>
                <a:cs typeface="Times New Roman" panose="02020603050405020304" pitchFamily="18" charset="0"/>
              </a:rPr>
              <a:t>Uzņēmums LETERA iesniedz šādus dokumentus:</a:t>
            </a:r>
          </a:p>
          <a:p>
            <a:pPr marL="1143000" lvl="2" indent="-228600" algn="just">
              <a:lnSpc>
                <a:spcPct val="115000"/>
              </a:lnSpc>
              <a:buFont typeface="Times New Roman" panose="02020603050405020304" pitchFamily="18" charset="0"/>
              <a:buAutoNum type="arabicPeriod"/>
            </a:pPr>
            <a:r>
              <a:rPr lang="lv-LV" b="1" dirty="0">
                <a:latin typeface="+mj-lt"/>
                <a:ea typeface="Calibri" panose="020F0502020204030204" pitchFamily="34" charset="0"/>
                <a:cs typeface="Times New Roman" panose="02020603050405020304" pitchFamily="18" charset="0"/>
              </a:rPr>
              <a:t>P</a:t>
            </a:r>
            <a:r>
              <a:rPr lang="lv-LV" sz="1800" b="1" dirty="0">
                <a:effectLst/>
                <a:latin typeface="+mj-lt"/>
                <a:ea typeface="Calibri" panose="020F0502020204030204" pitchFamily="34" charset="0"/>
                <a:cs typeface="Times New Roman" panose="02020603050405020304" pitchFamily="18" charset="0"/>
              </a:rPr>
              <a:t>ieteikumu ar apliecinājumiem </a:t>
            </a:r>
            <a:r>
              <a:rPr lang="lv-LV" sz="1800" i="1" dirty="0">
                <a:effectLst/>
                <a:latin typeface="+mj-lt"/>
                <a:ea typeface="Calibri" panose="020F0502020204030204" pitchFamily="34" charset="0"/>
                <a:cs typeface="Times New Roman" panose="02020603050405020304" pitchFamily="18" charset="0"/>
              </a:rPr>
              <a:t>de minimis </a:t>
            </a:r>
            <a:r>
              <a:rPr lang="lv-LV" sz="1800" dirty="0">
                <a:effectLst/>
                <a:latin typeface="+mj-lt"/>
                <a:ea typeface="Calibri" panose="020F0502020204030204" pitchFamily="34" charset="0"/>
                <a:cs typeface="Times New Roman" panose="02020603050405020304" pitchFamily="18" charset="0"/>
              </a:rPr>
              <a:t>atbalsta piešķiršanai (pēc LETERA izveidota parauga), norādot VID EDS sistēmā izveidotas veidlapas numuru vai pievienojot veidlapas izdruku no sistēmas, kā arī norādot </a:t>
            </a:r>
            <a:r>
              <a:rPr lang="lv-LV" sz="1800" i="1" dirty="0">
                <a:effectLst/>
                <a:latin typeface="+mj-lt"/>
                <a:ea typeface="Calibri" panose="020F0502020204030204" pitchFamily="34" charset="0"/>
                <a:cs typeface="Times New Roman" panose="02020603050405020304" pitchFamily="18" charset="0"/>
              </a:rPr>
              <a:t>de minimis </a:t>
            </a:r>
            <a:r>
              <a:rPr lang="lv-LV" sz="1800" dirty="0">
                <a:effectLst/>
                <a:latin typeface="+mj-lt"/>
                <a:ea typeface="Calibri" panose="020F0502020204030204" pitchFamily="34" charset="0"/>
                <a:cs typeface="Times New Roman" panose="02020603050405020304" pitchFamily="18" charset="0"/>
              </a:rPr>
              <a:t>atbalsta summu, uz kuru pretendē.</a:t>
            </a:r>
          </a:p>
          <a:p>
            <a:pPr marL="1143000" lvl="2" indent="-228600" algn="just">
              <a:lnSpc>
                <a:spcPct val="115000"/>
              </a:lnSpc>
              <a:buFont typeface="Times New Roman" panose="02020603050405020304" pitchFamily="18" charset="0"/>
              <a:buAutoNum type="arabicPeriod"/>
            </a:pPr>
            <a:r>
              <a:rPr lang="lv-LV" sz="1800" dirty="0">
                <a:effectLst/>
                <a:latin typeface="+mj-lt"/>
                <a:ea typeface="Calibri" panose="020F0502020204030204" pitchFamily="34" charset="0"/>
                <a:cs typeface="Times New Roman" panose="02020603050405020304" pitchFamily="18" charset="0"/>
              </a:rPr>
              <a:t>Uzņēmuma </a:t>
            </a:r>
            <a:r>
              <a:rPr lang="lv-LV" sz="1800" b="1" dirty="0">
                <a:effectLst/>
                <a:latin typeface="+mj-lt"/>
                <a:ea typeface="Calibri" panose="020F0502020204030204" pitchFamily="34" charset="0"/>
                <a:cs typeface="Times New Roman" panose="02020603050405020304" pitchFamily="18" charset="0"/>
              </a:rPr>
              <a:t>MVK deklarāciju </a:t>
            </a:r>
            <a:r>
              <a:rPr lang="lv-LV" sz="1800" dirty="0">
                <a:effectLst/>
                <a:latin typeface="+mj-lt"/>
                <a:ea typeface="Calibri" panose="020F0502020204030204" pitchFamily="34" charset="0"/>
                <a:cs typeface="Times New Roman" panose="02020603050405020304" pitchFamily="18" charset="0"/>
              </a:rPr>
              <a:t>(MVK deklarāciju var neiesniegt, j</a:t>
            </a:r>
            <a:r>
              <a:rPr lang="lv-LV" dirty="0"/>
              <a:t>a no publiski pieejamajiem datiem ir nepārprotami nosakāms, ka uzņēmumam ir lielā uzņēmuma statuss).</a:t>
            </a:r>
          </a:p>
          <a:p>
            <a:pPr marL="1143000" lvl="2" indent="-228600" algn="just">
              <a:lnSpc>
                <a:spcPct val="115000"/>
              </a:lnSpc>
              <a:buFont typeface="Times New Roman" panose="02020603050405020304" pitchFamily="18" charset="0"/>
              <a:buAutoNum type="arabicPeriod"/>
            </a:pPr>
            <a:r>
              <a:rPr lang="lv-LV" dirty="0">
                <a:latin typeface="+mj-lt"/>
                <a:ea typeface="Calibri" panose="020F0502020204030204" pitchFamily="34" charset="0"/>
                <a:cs typeface="Times New Roman" panose="02020603050405020304" pitchFamily="18" charset="0"/>
              </a:rPr>
              <a:t>P</a:t>
            </a:r>
            <a:r>
              <a:rPr lang="lv-LV" sz="1800" dirty="0">
                <a:effectLst/>
                <a:latin typeface="+mj-lt"/>
                <a:ea typeface="Calibri" panose="020F0502020204030204" pitchFamily="34" charset="0"/>
                <a:cs typeface="Times New Roman" panose="02020603050405020304" pitchFamily="18" charset="0"/>
              </a:rPr>
              <a:t>apildu informāciju MVK statusa pārbaudei, ja tāda ir nepieciešama.</a:t>
            </a:r>
          </a:p>
          <a:p>
            <a:pPr marL="12700" marR="1172210" algn="just">
              <a:lnSpc>
                <a:spcPct val="100000"/>
              </a:lnSpc>
              <a:spcBef>
                <a:spcPts val="105"/>
              </a:spcBef>
              <a:tabLst>
                <a:tab pos="355600" algn="l"/>
              </a:tabLst>
            </a:pP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5586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F2E72-DD1C-A109-7A19-5A1F801A610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786BC6E-A744-5BE7-45B1-72D0CBD0674F}"/>
              </a:ext>
            </a:extLst>
          </p:cNvPr>
          <p:cNvSpPr txBox="1">
            <a:spLocks noGrp="1"/>
          </p:cNvSpPr>
          <p:nvPr>
            <p:ph type="title"/>
          </p:nvPr>
        </p:nvSpPr>
        <p:spPr>
          <a:xfrm>
            <a:off x="485648" y="990600"/>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585" dirty="0">
                <a:uFill>
                  <a:solidFill>
                    <a:srgbClr val="D14626"/>
                  </a:solidFill>
                </a:uFill>
                <a:latin typeface="Yu Mincho" panose="02020400000000000000" pitchFamily="18" charset="-128"/>
                <a:ea typeface="Yu Mincho" panose="02020400000000000000" pitchFamily="18" charset="-128"/>
              </a:rPr>
              <a:t>UZŅĒMUMA  </a:t>
            </a:r>
            <a:r>
              <a:rPr lang="lv-LV" sz="3600" u="sng" spc="-170" dirty="0">
                <a:uFill>
                  <a:solidFill>
                    <a:srgbClr val="D14626"/>
                  </a:solidFill>
                </a:uFill>
                <a:latin typeface="Yu Mincho" panose="02020400000000000000" pitchFamily="18" charset="-128"/>
                <a:ea typeface="Yu Mincho" panose="02020400000000000000" pitchFamily="18" charset="-128"/>
              </a:rPr>
              <a:t>APLIECINĀJUMS (I)</a:t>
            </a:r>
            <a:endParaRPr sz="3600" dirty="0">
              <a:latin typeface="Yu Mincho" panose="02020400000000000000" pitchFamily="18" charset="-128"/>
              <a:ea typeface="Yu Mincho" panose="02020400000000000000" pitchFamily="18" charset="-128"/>
            </a:endParaRPr>
          </a:p>
        </p:txBody>
      </p:sp>
      <p:sp>
        <p:nvSpPr>
          <p:cNvPr id="3" name="object 9">
            <a:extLst>
              <a:ext uri="{FF2B5EF4-FFF2-40B4-BE49-F238E27FC236}">
                <a16:creationId xmlns:a16="http://schemas.microsoft.com/office/drawing/2014/main" id="{5533A22E-6BE2-B519-690F-EBE68693F6FC}"/>
              </a:ext>
            </a:extLst>
          </p:cNvPr>
          <p:cNvSpPr txBox="1">
            <a:spLocks noGrp="1"/>
          </p:cNvSpPr>
          <p:nvPr>
            <p:ph type="body" idx="1"/>
          </p:nvPr>
        </p:nvSpPr>
        <p:spPr>
          <a:xfrm>
            <a:off x="304800" y="2133600"/>
            <a:ext cx="9372600" cy="4567404"/>
          </a:xfrm>
          <a:prstGeom prst="rect">
            <a:avLst/>
          </a:prstGeom>
        </p:spPr>
        <p:txBody>
          <a:bodyPr vert="horz" wrap="square" lIns="0" tIns="13335" rIns="0" bIns="0" rtlCol="0">
            <a:spAutoFit/>
          </a:bodyPr>
          <a:lstStyle/>
          <a:p>
            <a:pPr lvl="1">
              <a:lnSpc>
                <a:spcPct val="107000"/>
              </a:lnSpc>
              <a:spcAft>
                <a:spcPts val="800"/>
              </a:spcAft>
              <a:tabLst>
                <a:tab pos="914400" algn="l"/>
              </a:tabLst>
            </a:pPr>
            <a:r>
              <a:rPr lang="lv-LV" sz="1800" b="1" kern="100" dirty="0">
                <a:effectLst/>
                <a:latin typeface="Calibri" panose="020F0502020204030204" pitchFamily="34" charset="0"/>
                <a:ea typeface="Aptos" panose="020B0004020202020204" pitchFamily="34" charset="0"/>
                <a:cs typeface="Calibri" panose="020F0502020204030204" pitchFamily="34" charset="0"/>
              </a:rPr>
              <a:t>Ie</a:t>
            </a:r>
            <a:r>
              <a:rPr lang="lv-LV" b="1" kern="100" dirty="0">
                <a:latin typeface="Calibri" panose="020F0502020204030204" pitchFamily="34" charset="0"/>
                <a:ea typeface="Aptos" panose="020B0004020202020204" pitchFamily="34" charset="0"/>
                <a:cs typeface="Calibri" panose="020F0502020204030204" pitchFamily="34" charset="0"/>
              </a:rPr>
              <a:t>sniedzot pieteikumu </a:t>
            </a:r>
            <a:r>
              <a:rPr lang="lv-LV" b="1" i="1" kern="100" dirty="0">
                <a:latin typeface="Calibri" panose="020F0502020204030204" pitchFamily="34" charset="0"/>
                <a:ea typeface="Aptos" panose="020B0004020202020204" pitchFamily="34" charset="0"/>
                <a:cs typeface="Calibri" panose="020F0502020204030204" pitchFamily="34" charset="0"/>
              </a:rPr>
              <a:t>de minimis </a:t>
            </a:r>
            <a:r>
              <a:rPr lang="lv-LV" b="1" kern="100" dirty="0">
                <a:latin typeface="Calibri" panose="020F0502020204030204" pitchFamily="34" charset="0"/>
                <a:ea typeface="Aptos" panose="020B0004020202020204" pitchFamily="34" charset="0"/>
                <a:cs typeface="Calibri" panose="020F0502020204030204" pitchFamily="34" charset="0"/>
              </a:rPr>
              <a:t>atbalsta piešķiršanai, uzņēmums apliecina, ka:</a:t>
            </a:r>
            <a:endParaRPr lang="lv-LV" sz="1800" b="1" kern="100" dirty="0">
              <a:effectLst/>
              <a:latin typeface="Calibri" panose="020F0502020204030204" pitchFamily="34" charset="0"/>
              <a:ea typeface="Aptos" panose="020B0004020202020204" pitchFamily="34" charset="0"/>
              <a:cs typeface="Calibri" panose="020F0502020204030204" pitchFamily="34" charset="0"/>
            </a:endParaRPr>
          </a:p>
          <a:p>
            <a:pPr algn="just">
              <a:buNone/>
            </a:pPr>
            <a:r>
              <a:rPr lang="lv-LV" sz="1800" b="1" dirty="0">
                <a:effectLst/>
                <a:latin typeface="Calibri" panose="020F0502020204030204" pitchFamily="34" charset="0"/>
                <a:ea typeface="Times New Roman" panose="02020603050405020304" pitchFamily="18" charset="0"/>
                <a:cs typeface="Calibri" panose="020F0502020204030204" pitchFamily="34" charset="0"/>
              </a:rPr>
              <a:t>1)</a:t>
            </a:r>
            <a:r>
              <a:rPr lang="lv-LV" sz="1800" dirty="0">
                <a:effectLst/>
                <a:latin typeface="Calibri" panose="020F0502020204030204" pitchFamily="34" charset="0"/>
                <a:ea typeface="Times New Roman" panose="02020603050405020304" pitchFamily="18" charset="0"/>
                <a:cs typeface="Calibri" panose="020F0502020204030204" pitchFamily="34" charset="0"/>
              </a:rPr>
              <a:t> Atbalsts netiek pieprasīts:</a:t>
            </a:r>
          </a:p>
          <a:p>
            <a:pPr marL="342900" lvl="0" indent="-342900" algn="just">
              <a:buFont typeface="+mj-lt"/>
              <a:buAutoNum type="alphaLcParenR"/>
            </a:pPr>
            <a:r>
              <a:rPr lang="lv-LV" sz="1800" dirty="0">
                <a:effectLst/>
                <a:latin typeface="Calibri" panose="020F0502020204030204" pitchFamily="34" charset="0"/>
                <a:ea typeface="Times New Roman" panose="02020603050405020304" pitchFamily="18" charset="0"/>
                <a:cs typeface="Calibri" panose="020F0502020204030204" pitchFamily="34" charset="0"/>
              </a:rPr>
              <a:t>darbībām, kas saistītas ar eksportu uz trešām valstīm vai dalībvalstīm, t.i., atbalstam, kas tieši saistīts ar eksportētajiem daudzumiem, izplatīšanas tīkla izveidi un darbību vai citiem kārtējiem izdevumiem, kuri saistīti ar eksporta darbībām;</a:t>
            </a:r>
          </a:p>
          <a:p>
            <a:pPr marL="342900" lvl="0" indent="-342900" algn="just">
              <a:buFont typeface="+mj-lt"/>
              <a:buAutoNum type="alphaLcParenR"/>
            </a:pPr>
            <a:r>
              <a:rPr lang="lv-LV" sz="1800" dirty="0">
                <a:effectLst/>
                <a:latin typeface="Calibri" panose="020F0502020204030204" pitchFamily="34" charset="0"/>
                <a:ea typeface="Times New Roman" panose="02020603050405020304" pitchFamily="18" charset="0"/>
                <a:cs typeface="Calibri" panose="020F0502020204030204" pitchFamily="34" charset="0"/>
              </a:rPr>
              <a:t>atbalstam, ko piešķir ar nosacījumu, ka importa preču vietā tiek izmantotas vietējās preces un pakalpojumi (</a:t>
            </a:r>
            <a:r>
              <a:rPr lang="lv-LV" sz="1800" spc="-15" dirty="0">
                <a:effectLst/>
                <a:latin typeface="Calibri" panose="020F0502020204030204" pitchFamily="34" charset="0"/>
                <a:ea typeface="Times New Roman" panose="02020603050405020304" pitchFamily="18" charset="0"/>
                <a:cs typeface="Calibri" panose="020F0502020204030204" pitchFamily="34" charset="0"/>
              </a:rPr>
              <a:t>Regulas (ES) Nr. 2023/2831 (2023.gada 13.decembris) 1.panta 1.punkts).</a:t>
            </a:r>
            <a:endParaRPr lang="lv-LV" sz="1800" dirty="0">
              <a:effectLst/>
              <a:latin typeface="Calibri" panose="020F0502020204030204" pitchFamily="34" charset="0"/>
              <a:ea typeface="Times New Roman" panose="02020603050405020304" pitchFamily="18" charset="0"/>
              <a:cs typeface="Calibri" panose="020F0502020204030204" pitchFamily="34" charset="0"/>
            </a:endParaRPr>
          </a:p>
          <a:p>
            <a:pPr algn="just">
              <a:buNone/>
            </a:pPr>
            <a:r>
              <a:rPr lang="lv-LV" sz="1800" dirty="0">
                <a:effectLst/>
                <a:latin typeface="Calibri" panose="020F0502020204030204" pitchFamily="34" charset="0"/>
                <a:ea typeface="Times New Roman" panose="02020603050405020304" pitchFamily="18" charset="0"/>
                <a:cs typeface="Calibri" panose="020F0502020204030204" pitchFamily="34" charset="0"/>
              </a:rPr>
              <a:t> </a:t>
            </a:r>
          </a:p>
          <a:p>
            <a:pPr algn="just">
              <a:buNone/>
            </a:pPr>
            <a:r>
              <a:rPr lang="lv-LV" sz="1800" b="1" dirty="0">
                <a:effectLst/>
                <a:latin typeface="Calibri" panose="020F0502020204030204" pitchFamily="34" charset="0"/>
                <a:ea typeface="Times New Roman" panose="02020603050405020304" pitchFamily="18" charset="0"/>
                <a:cs typeface="Calibri" panose="020F0502020204030204" pitchFamily="34" charset="0"/>
              </a:rPr>
              <a:t>2)</a:t>
            </a:r>
            <a:r>
              <a:rPr lang="lv-LV" sz="1800" dirty="0">
                <a:effectLst/>
                <a:latin typeface="Calibri" panose="020F0502020204030204" pitchFamily="34" charset="0"/>
                <a:ea typeface="Times New Roman" panose="02020603050405020304" pitchFamily="18" charset="0"/>
                <a:cs typeface="Calibri" panose="020F0502020204030204" pitchFamily="34" charset="0"/>
              </a:rPr>
              <a:t> Atbalsts tiek pieprasīts darbībām, kurām ir nebūtiska vai neesoša ietekme uz vides mērķiem (tiek ievērots princips “nenodarīt būtisku kaitējumu”).</a:t>
            </a:r>
          </a:p>
          <a:p>
            <a:pPr algn="just">
              <a:buNone/>
            </a:pPr>
            <a:r>
              <a:rPr lang="lv-LV" sz="1800" dirty="0">
                <a:effectLst/>
                <a:latin typeface="Calibri" panose="020F0502020204030204" pitchFamily="34" charset="0"/>
                <a:ea typeface="Times New Roman" panose="02020603050405020304" pitchFamily="18" charset="0"/>
                <a:cs typeface="Calibri" panose="020F0502020204030204" pitchFamily="34" charset="0"/>
              </a:rPr>
              <a:t> </a:t>
            </a:r>
          </a:p>
          <a:p>
            <a:pPr algn="just">
              <a:buNone/>
            </a:pPr>
            <a:r>
              <a:rPr lang="lv-LV" sz="1800" b="1" dirty="0">
                <a:effectLst/>
                <a:latin typeface="Calibri" panose="020F0502020204030204" pitchFamily="34" charset="0"/>
                <a:ea typeface="Times New Roman" panose="02020603050405020304" pitchFamily="18" charset="0"/>
                <a:cs typeface="Calibri" panose="020F0502020204030204" pitchFamily="34" charset="0"/>
              </a:rPr>
              <a:t>3) </a:t>
            </a:r>
            <a:r>
              <a:rPr lang="lv-LV" sz="1800" dirty="0">
                <a:effectLst/>
                <a:latin typeface="Calibri" panose="020F0502020204030204" pitchFamily="34" charset="0"/>
                <a:ea typeface="Times New Roman" panose="02020603050405020304" pitchFamily="18" charset="0"/>
                <a:cs typeface="Calibri" panose="020F0502020204030204" pitchFamily="34" charset="0"/>
              </a:rPr>
              <a:t>Atbalsts netiek prasīts mācībām, kuras rīko, lai nodrošinātu atbilstību valsts obligātajiem standartiem (netiek atbalstītas tādas mācības, kas ir veicamas obligāti saskaņā ar Latvijas Republikas normatīvo aktu prasībām).</a:t>
            </a:r>
          </a:p>
          <a:p>
            <a:pPr algn="just">
              <a:buNone/>
            </a:pPr>
            <a:r>
              <a:rPr lang="lv-LV" sz="1800" dirty="0">
                <a:effectLst/>
                <a:latin typeface="Calibri Light" panose="020F0302020204030204" pitchFamily="34" charset="0"/>
                <a:ea typeface="Times New Roman" panose="02020603050405020304" pitchFamily="18" charset="0"/>
                <a:cs typeface="Calibri Light" panose="020F0302020204030204" pitchFamily="34" charset="0"/>
              </a:rPr>
              <a:t> </a:t>
            </a:r>
          </a:p>
          <a:p>
            <a:pPr algn="just">
              <a:buNone/>
            </a:pPr>
            <a:r>
              <a:rPr lang="lv-LV" sz="1800" b="1" dirty="0">
                <a:effectLst/>
                <a:latin typeface="Calibri Light" panose="020F0302020204030204" pitchFamily="34" charset="0"/>
                <a:ea typeface="Times New Roman" panose="02020603050405020304" pitchFamily="18" charset="0"/>
                <a:cs typeface="Calibri Light" panose="020F0302020204030204" pitchFamily="34" charset="0"/>
              </a:rPr>
              <a:t> </a:t>
            </a: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62955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736</TotalTime>
  <Words>1027</Words>
  <Application>Microsoft Office PowerPoint</Application>
  <PresentationFormat>Custom</PresentationFormat>
  <Paragraphs>111</Paragraphs>
  <Slides>14</Slides>
  <Notes>11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Yu Gothic UI</vt:lpstr>
      <vt:lpstr>Yu Mincho</vt:lpstr>
      <vt:lpstr>Aptos</vt:lpstr>
      <vt:lpstr>Arial MT</vt:lpstr>
      <vt:lpstr>Calibri</vt:lpstr>
      <vt:lpstr>Calibri Light</vt:lpstr>
      <vt:lpstr>Segoe UI</vt:lpstr>
      <vt:lpstr>Segoe UI Symbol</vt:lpstr>
      <vt:lpstr>Times New Roman</vt:lpstr>
      <vt:lpstr>Verdana</vt:lpstr>
      <vt:lpstr>Wingdings</vt:lpstr>
      <vt:lpstr>Office Theme</vt:lpstr>
      <vt:lpstr>Darbinieku mācību iespējas projektā “Elektronikas nozares uzņēmumu darba spēka produktivitātes paaugstināšana“  Vebinārs                                                                           </vt:lpstr>
      <vt:lpstr> PAR PROJEKTU</vt:lpstr>
      <vt:lpstr> ATBALSTĀMĀS MĀCĪBU JOMAS</vt:lpstr>
      <vt:lpstr> ATTIECINĀMĀS IZMAKSAS</vt:lpstr>
      <vt:lpstr> NEATTIECINĀMĀS IZMAKSAS</vt:lpstr>
      <vt:lpstr> ATBALSTA PIEŠĶIRŠANAS NOSACĪJUMI</vt:lpstr>
      <vt:lpstr> ATBALSTS DE MINIMIS</vt:lpstr>
      <vt:lpstr> IESNIEDZAMIE DOKUMENTI</vt:lpstr>
      <vt:lpstr> UZŅĒMUMA  APLIECINĀJUMS (I)</vt:lpstr>
      <vt:lpstr> UZŅĒMUMA APLIECINĀJUMS (II)</vt:lpstr>
      <vt:lpstr> MĀCĪBU ORGANIZĒŠANA UN APMAKSA</vt:lpstr>
      <vt:lpstr> ATBALSTA PIEŠĶIRŠANAS SHĒMA</vt:lpstr>
      <vt:lpstr> Atbildes uz iepriekš uzdotiem jautājumiem</vt:lpstr>
      <vt:lpstr>Jautājumi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LETERA_apmacibu_projekts_31052021</dc:title>
  <dc:creator>Inese</dc:creator>
  <cp:lastModifiedBy>Živile Krēsliņa</cp:lastModifiedBy>
  <cp:revision>15</cp:revision>
  <dcterms:created xsi:type="dcterms:W3CDTF">2025-01-23T08:39:49Z</dcterms:created>
  <dcterms:modified xsi:type="dcterms:W3CDTF">2025-06-30T07:20:51Z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2021-05-31T00:00:00Z</vt:filetime>
  </property>
  <property fmtid="{D5CDD505-2E9C-101B-9397-08002B2CF9AE}" pid="3" name="LastSaved">
    <vt:filetime>2025-01-23T00:00:00Z</vt:filetime>
  </property>
  <property fmtid="{D5CDD505-2E9C-101B-9397-08002B2CF9AE}" pid="4" name="Producer">
    <vt:lpwstr>Microsoft: Print To PDF</vt:lpwstr>
  </property>
</Properties>
</file>