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56" r:id="rId2"/>
    <p:sldId id="271" r:id="rId3"/>
    <p:sldId id="269" r:id="rId4"/>
    <p:sldId id="273" r:id="rId5"/>
    <p:sldId id="272" r:id="rId6"/>
    <p:sldId id="270" r:id="rId7"/>
    <p:sldId id="257" r:id="rId8"/>
    <p:sldId id="262" r:id="rId9"/>
    <p:sldId id="267" r:id="rId10"/>
    <p:sldId id="264" r:id="rId11"/>
    <p:sldId id="268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452-01D2-4506-AC68-4C40F5344F7A}" type="datetimeFigureOut">
              <a:rPr lang="lv-LV" smtClean="0"/>
              <a:t>25.03.2018.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0C2F0-CCD5-4BCD-9204-AEC97F2833A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489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C2F0-CCD5-4BCD-9204-AEC97F2833AD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1496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A76D-3E72-4989-BD11-7E0BAE192549}" type="datetimeFigureOut">
              <a:rPr lang="lv-LV" smtClean="0"/>
              <a:t>25.03.2018.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81D-DA27-4D35-8B27-1F25A8C17C5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626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A76D-3E72-4989-BD11-7E0BAE192549}" type="datetimeFigureOut">
              <a:rPr lang="lv-LV" smtClean="0"/>
              <a:t>25.03.2018.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81D-DA27-4D35-8B27-1F25A8C17C5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013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A76D-3E72-4989-BD11-7E0BAE192549}" type="datetimeFigureOut">
              <a:rPr lang="lv-LV" smtClean="0"/>
              <a:t>25.03.2018.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81D-DA27-4D35-8B27-1F25A8C17C5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698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A76D-3E72-4989-BD11-7E0BAE192549}" type="datetimeFigureOut">
              <a:rPr lang="lv-LV" smtClean="0"/>
              <a:t>25.03.2018.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81D-DA27-4D35-8B27-1F25A8C17C5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869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A76D-3E72-4989-BD11-7E0BAE192549}" type="datetimeFigureOut">
              <a:rPr lang="lv-LV" smtClean="0"/>
              <a:t>25.03.2018.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81D-DA27-4D35-8B27-1F25A8C17C5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730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A76D-3E72-4989-BD11-7E0BAE192549}" type="datetimeFigureOut">
              <a:rPr lang="lv-LV" smtClean="0"/>
              <a:t>25.03.2018.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81D-DA27-4D35-8B27-1F25A8C17C5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497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A76D-3E72-4989-BD11-7E0BAE192549}" type="datetimeFigureOut">
              <a:rPr lang="lv-LV" smtClean="0"/>
              <a:t>25.03.2018.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81D-DA27-4D35-8B27-1F25A8C17C5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1402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A76D-3E72-4989-BD11-7E0BAE192549}" type="datetimeFigureOut">
              <a:rPr lang="lv-LV" smtClean="0"/>
              <a:t>25.03.2018.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81D-DA27-4D35-8B27-1F25A8C17C5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24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A76D-3E72-4989-BD11-7E0BAE192549}" type="datetimeFigureOut">
              <a:rPr lang="lv-LV" smtClean="0"/>
              <a:t>25.03.2018.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81D-DA27-4D35-8B27-1F25A8C17C5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945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A76D-3E72-4989-BD11-7E0BAE192549}" type="datetimeFigureOut">
              <a:rPr lang="lv-LV" smtClean="0"/>
              <a:t>25.03.2018.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81D-DA27-4D35-8B27-1F25A8C17C5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476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A76D-3E72-4989-BD11-7E0BAE192549}" type="datetimeFigureOut">
              <a:rPr lang="lv-LV" smtClean="0"/>
              <a:t>25.03.2018.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D81D-DA27-4D35-8B27-1F25A8C17C5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544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A76D-3E72-4989-BD11-7E0BAE192549}" type="datetimeFigureOut">
              <a:rPr lang="lv-LV" smtClean="0"/>
              <a:t>25.03.2018.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BD81D-DA27-4D35-8B27-1F25A8C17C5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388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1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6949" y="1587005"/>
            <a:ext cx="5591175" cy="315143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Jaunās profesionālā  maģistra studiju programmas IT virzienā</a:t>
            </a:r>
            <a:endParaRPr lang="lv-LV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093242" y="5428331"/>
            <a:ext cx="3457074" cy="945899"/>
          </a:xfrm>
        </p:spPr>
        <p:txBody>
          <a:bodyPr/>
          <a:lstStyle/>
          <a:p>
            <a:pPr algn="r"/>
            <a:r>
              <a:rPr lang="lv-LV" dirty="0" err="1" smtClean="0"/>
              <a:t>Asoc.prof</a:t>
            </a:r>
            <a:r>
              <a:rPr lang="lv-LV" dirty="0" smtClean="0"/>
              <a:t>. Arnis Cīrulis</a:t>
            </a:r>
          </a:p>
          <a:p>
            <a:pPr algn="r"/>
            <a:r>
              <a:rPr lang="lv-LV" dirty="0" smtClean="0"/>
              <a:t>E-pasts: arnis@va.lv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401" y="258934"/>
            <a:ext cx="4448175" cy="102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6" y="544683"/>
            <a:ext cx="6402235" cy="37415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06826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780"/>
          </a:xfrm>
        </p:spPr>
        <p:txBody>
          <a:bodyPr/>
          <a:lstStyle/>
          <a:p>
            <a:r>
              <a:rPr lang="lv-LV" dirty="0" smtClean="0"/>
              <a:t>Sadarbības </a:t>
            </a:r>
            <a:r>
              <a:rPr lang="lv-LV" dirty="0" smtClean="0"/>
              <a:t>partneri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7173"/>
            <a:ext cx="10515600" cy="5496448"/>
          </a:xfrm>
        </p:spPr>
        <p:txBody>
          <a:bodyPr>
            <a:normAutofit/>
          </a:bodyPr>
          <a:lstStyle/>
          <a:p>
            <a:pPr lvl="1"/>
            <a:r>
              <a:rPr lang="lv-LV" dirty="0" smtClean="0"/>
              <a:t>Projektu tēmas, prakses vietas, pasniedzēji</a:t>
            </a:r>
            <a:endParaRPr lang="lv-LV" dirty="0"/>
          </a:p>
          <a:p>
            <a:pPr lvl="1"/>
            <a:r>
              <a:rPr lang="lv-LV" dirty="0" smtClean="0"/>
              <a:t>Industrijas partneri:</a:t>
            </a:r>
            <a:endParaRPr lang="lv-LV" dirty="0"/>
          </a:p>
          <a:p>
            <a:pPr lvl="2"/>
            <a:r>
              <a:rPr lang="lv-LV" sz="1800" dirty="0" err="1" smtClean="0"/>
              <a:t>Overly</a:t>
            </a:r>
            <a:endParaRPr lang="lv-LV" sz="1800" dirty="0" smtClean="0"/>
          </a:p>
          <a:p>
            <a:pPr lvl="2"/>
            <a:r>
              <a:rPr lang="lv-LV" sz="1800" dirty="0" smtClean="0"/>
              <a:t>Accenture</a:t>
            </a:r>
          </a:p>
          <a:p>
            <a:pPr lvl="2"/>
            <a:r>
              <a:rPr lang="lv-LV" sz="1800" dirty="0" err="1" smtClean="0"/>
              <a:t>Orangelv</a:t>
            </a:r>
            <a:endParaRPr lang="lv-LV" sz="1800" dirty="0" smtClean="0"/>
          </a:p>
          <a:p>
            <a:pPr lvl="2"/>
            <a:r>
              <a:rPr lang="lv-LV" sz="1800" dirty="0" err="1" smtClean="0"/>
              <a:t>AnatomyNext</a:t>
            </a:r>
            <a:endParaRPr lang="lv-LV" sz="1800" dirty="0" smtClean="0"/>
          </a:p>
          <a:p>
            <a:pPr lvl="2"/>
            <a:r>
              <a:rPr lang="lv-LV" sz="1800" dirty="0" err="1" smtClean="0"/>
              <a:t>Vividly</a:t>
            </a:r>
            <a:endParaRPr lang="lv-LV" sz="1800" dirty="0" smtClean="0"/>
          </a:p>
          <a:p>
            <a:pPr lvl="2"/>
            <a:r>
              <a:rPr lang="lv-LV" sz="1800" dirty="0" err="1" smtClean="0"/>
              <a:t>Giraffevisual</a:t>
            </a:r>
            <a:endParaRPr lang="lv-LV" sz="1800" dirty="0" smtClean="0"/>
          </a:p>
          <a:p>
            <a:pPr lvl="2"/>
            <a:r>
              <a:rPr lang="lv-LV" sz="1800" dirty="0" smtClean="0"/>
              <a:t>360video</a:t>
            </a:r>
          </a:p>
          <a:p>
            <a:pPr lvl="2"/>
            <a:r>
              <a:rPr lang="lv-LV" sz="1800" dirty="0" smtClean="0"/>
              <a:t>LMT</a:t>
            </a:r>
          </a:p>
          <a:p>
            <a:pPr lvl="2"/>
            <a:endParaRPr lang="lv-LV" sz="1800" dirty="0"/>
          </a:p>
          <a:p>
            <a:pPr lvl="1"/>
            <a:r>
              <a:rPr lang="lv-LV" dirty="0" smtClean="0"/>
              <a:t>Universitātes</a:t>
            </a:r>
          </a:p>
          <a:p>
            <a:pPr lvl="2"/>
            <a:r>
              <a:rPr lang="lv-LV" sz="1800" dirty="0" err="1" smtClean="0"/>
              <a:t>Salento</a:t>
            </a:r>
            <a:r>
              <a:rPr lang="lv-LV" sz="1800" dirty="0" smtClean="0"/>
              <a:t> Universitāte</a:t>
            </a:r>
          </a:p>
          <a:p>
            <a:pPr lvl="2"/>
            <a:r>
              <a:rPr lang="lv-LV" sz="1800" dirty="0" err="1" smtClean="0"/>
              <a:t>LaLagunas</a:t>
            </a:r>
            <a:r>
              <a:rPr lang="lv-LV" sz="1800" dirty="0" smtClean="0"/>
              <a:t> Universitāte</a:t>
            </a:r>
          </a:p>
          <a:p>
            <a:pPr lvl="2"/>
            <a:r>
              <a:rPr lang="lv-LV" sz="1800" dirty="0" err="1" smtClean="0"/>
              <a:t>Skovdes</a:t>
            </a:r>
            <a:r>
              <a:rPr lang="lv-LV" sz="1800" dirty="0" smtClean="0"/>
              <a:t> Universitāte</a:t>
            </a:r>
            <a:endParaRPr lang="lv-LV" sz="1800" dirty="0" smtClean="0"/>
          </a:p>
        </p:txBody>
      </p:sp>
      <p:pic>
        <p:nvPicPr>
          <p:cNvPr id="4" name="Shape 2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75304" y="2070388"/>
            <a:ext cx="764079" cy="671728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315" y="3337376"/>
            <a:ext cx="2170901" cy="651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550" y="1983295"/>
            <a:ext cx="997974" cy="997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12" y="3170730"/>
            <a:ext cx="1659122" cy="4503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9054" y="3943582"/>
            <a:ext cx="2348361" cy="721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8746" y="2070325"/>
            <a:ext cx="1792204" cy="6162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3654" y="2981269"/>
            <a:ext cx="1007377" cy="10073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7078" y="4105233"/>
            <a:ext cx="1401178" cy="4979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5367" y="6284429"/>
            <a:ext cx="2022334" cy="4676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4608" y="5100236"/>
            <a:ext cx="1105098" cy="11050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7342" y="5320640"/>
            <a:ext cx="2103406" cy="5080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43410" y="5210437"/>
            <a:ext cx="2273813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4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98" y="1106906"/>
            <a:ext cx="8183428" cy="5645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367" y="6284429"/>
            <a:ext cx="2022334" cy="46769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780"/>
          </a:xfrm>
        </p:spPr>
        <p:txBody>
          <a:bodyPr/>
          <a:lstStyle/>
          <a:p>
            <a:r>
              <a:rPr lang="lv-LV" dirty="0" smtClean="0"/>
              <a:t>Hackaton.lv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5212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2</a:t>
            </a:r>
            <a:r>
              <a:rPr lang="lv-LV" b="1" dirty="0" smtClean="0"/>
              <a:t>. </a:t>
            </a:r>
            <a:r>
              <a:rPr lang="lv-LV" b="1" dirty="0" err="1"/>
              <a:t>Kiberdrošības</a:t>
            </a:r>
            <a:r>
              <a:rPr lang="lv-LV" b="1" dirty="0"/>
              <a:t> inženierija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2247"/>
            <a:ext cx="11096625" cy="4445416"/>
          </a:xfrm>
        </p:spPr>
        <p:txBody>
          <a:bodyPr>
            <a:normAutofit/>
          </a:bodyPr>
          <a:lstStyle/>
          <a:p>
            <a:r>
              <a:rPr lang="lv-LV" dirty="0"/>
              <a:t>Programmas mērķis ir nodrošināt personām iespēju apgūt profesiju „</a:t>
            </a:r>
            <a:r>
              <a:rPr lang="lv-LV" dirty="0" err="1"/>
              <a:t>sistēmanalītiķis</a:t>
            </a:r>
            <a:r>
              <a:rPr lang="lv-LV" dirty="0"/>
              <a:t>” un sagatavot profesionālai darbībai informācijas drošības un </a:t>
            </a:r>
            <a:r>
              <a:rPr lang="lv-LV" dirty="0" err="1"/>
              <a:t>kiberdrošības</a:t>
            </a:r>
            <a:r>
              <a:rPr lang="lv-LV" dirty="0"/>
              <a:t> nodrošināšanai uzņēmumā un/vai </a:t>
            </a:r>
            <a:r>
              <a:rPr lang="lv-LV" dirty="0" smtClean="0"/>
              <a:t>organizācijā.</a:t>
            </a:r>
          </a:p>
          <a:p>
            <a:r>
              <a:rPr lang="lv-LV" dirty="0" smtClean="0"/>
              <a:t>Programmā </a:t>
            </a:r>
            <a:r>
              <a:rPr lang="lv-LV" dirty="0"/>
              <a:t>tiek veicināta kursu integrācija, starpdisciplināra pieeja, kas nodrošina informācijas drošības testētājam, </a:t>
            </a:r>
            <a:r>
              <a:rPr lang="lv-LV" dirty="0" err="1"/>
              <a:t>kiberdrošības</a:t>
            </a:r>
            <a:r>
              <a:rPr lang="lv-LV" dirty="0"/>
              <a:t> speciālistam, </a:t>
            </a:r>
            <a:r>
              <a:rPr lang="lv-LV" dirty="0" err="1"/>
              <a:t>sistēmanalītiķim</a:t>
            </a:r>
            <a:r>
              <a:rPr lang="lv-LV" dirty="0"/>
              <a:t> nepieciešamo kompetenču </a:t>
            </a:r>
            <a:r>
              <a:rPr lang="lv-LV" dirty="0" smtClean="0"/>
              <a:t>veidošanos</a:t>
            </a:r>
            <a:r>
              <a:rPr lang="lv-LV" dirty="0"/>
              <a:t>.</a:t>
            </a:r>
            <a:endParaRPr lang="lv-LV" sz="2000" i="1" dirty="0"/>
          </a:p>
          <a:p>
            <a:r>
              <a:rPr lang="lv-LV" dirty="0" smtClean="0"/>
              <a:t>Profesionālā </a:t>
            </a:r>
            <a:r>
              <a:rPr lang="lv-LV" dirty="0"/>
              <a:t>darbības </a:t>
            </a:r>
            <a:r>
              <a:rPr lang="lv-LV" dirty="0" smtClean="0"/>
              <a:t>joma: drošības </a:t>
            </a:r>
            <a:r>
              <a:rPr lang="lv-LV" dirty="0"/>
              <a:t>testētājs</a:t>
            </a:r>
            <a:endParaRPr lang="lv-LV" dirty="0" smtClean="0"/>
          </a:p>
          <a:p>
            <a:r>
              <a:rPr lang="lv-LV" dirty="0"/>
              <a:t>S</a:t>
            </a:r>
            <a:r>
              <a:rPr lang="lv-LV" dirty="0" smtClean="0"/>
              <a:t>tudiju ilgums 1,5 gadi (60 KP – kursi, prakse, maģistra darbs)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67" y="6284429"/>
            <a:ext cx="2022334" cy="467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5" y="5267158"/>
            <a:ext cx="4588041" cy="140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8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67" y="6284429"/>
            <a:ext cx="2022334" cy="4676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3377" y="266383"/>
            <a:ext cx="95119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000" dirty="0" smtClean="0">
                <a:solidFill>
                  <a:srgbClr val="000000"/>
                </a:solidFill>
              </a:rPr>
              <a:t>ASV </a:t>
            </a:r>
            <a:r>
              <a:rPr lang="lv-LV" sz="4000" dirty="0">
                <a:solidFill>
                  <a:srgbClr val="000000"/>
                </a:solidFill>
              </a:rPr>
              <a:t>nacionālās </a:t>
            </a:r>
            <a:r>
              <a:rPr lang="lv-LV" sz="4000" dirty="0" err="1">
                <a:solidFill>
                  <a:srgbClr val="000000"/>
                </a:solidFill>
              </a:rPr>
              <a:t>kiberdrošības</a:t>
            </a:r>
            <a:r>
              <a:rPr lang="lv-LV" sz="4000" dirty="0">
                <a:solidFill>
                  <a:srgbClr val="000000"/>
                </a:solidFill>
              </a:rPr>
              <a:t> </a:t>
            </a:r>
            <a:r>
              <a:rPr lang="lv-LV" sz="4000" dirty="0" smtClean="0">
                <a:solidFill>
                  <a:srgbClr val="000000"/>
                </a:solidFill>
              </a:rPr>
              <a:t>darba grupas </a:t>
            </a:r>
            <a:r>
              <a:rPr lang="lv-LV" sz="4000" dirty="0" err="1" smtClean="0">
                <a:solidFill>
                  <a:srgbClr val="000000"/>
                </a:solidFill>
              </a:rPr>
              <a:t>ietvarstruktūra</a:t>
            </a:r>
            <a:r>
              <a:rPr lang="lv-LV" sz="4000" dirty="0" smtClean="0">
                <a:solidFill>
                  <a:srgbClr val="000000"/>
                </a:solidFill>
              </a:rPr>
              <a:t> </a:t>
            </a:r>
            <a:r>
              <a:rPr lang="lv-LV" sz="4000" dirty="0" err="1">
                <a:solidFill>
                  <a:srgbClr val="000000"/>
                </a:solidFill>
              </a:rPr>
              <a:t>kiberdrošības</a:t>
            </a:r>
            <a:r>
              <a:rPr lang="lv-LV" sz="4000" dirty="0">
                <a:solidFill>
                  <a:srgbClr val="000000"/>
                </a:solidFill>
              </a:rPr>
              <a:t> profesijām </a:t>
            </a:r>
            <a:endParaRPr lang="lv-LV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29" y="1794209"/>
            <a:ext cx="88773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32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930"/>
            <a:ext cx="10515600" cy="768267"/>
          </a:xfrm>
        </p:spPr>
        <p:txBody>
          <a:bodyPr/>
          <a:lstStyle/>
          <a:p>
            <a:r>
              <a:rPr lang="lv-LV" dirty="0" smtClean="0"/>
              <a:t>Programmas struktūra</a:t>
            </a: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67" y="6284429"/>
            <a:ext cx="2022334" cy="467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2" y="1184150"/>
            <a:ext cx="5242009" cy="2553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21" y="3737672"/>
            <a:ext cx="5242009" cy="2797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226" y="1184151"/>
            <a:ext cx="5158385" cy="2782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3414" y="3966201"/>
            <a:ext cx="5177197" cy="15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26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Programmas partneri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163927"/>
            <a:ext cx="11096625" cy="4445416"/>
          </a:xfrm>
        </p:spPr>
        <p:txBody>
          <a:bodyPr>
            <a:normAutofit/>
          </a:bodyPr>
          <a:lstStyle/>
          <a:p>
            <a:r>
              <a:rPr lang="lv-LV" dirty="0"/>
              <a:t>Cert.lv</a:t>
            </a:r>
          </a:p>
          <a:p>
            <a:r>
              <a:rPr lang="lv-LV" dirty="0" err="1"/>
              <a:t>Wunder</a:t>
            </a:r>
            <a:r>
              <a:rPr lang="lv-LV" dirty="0"/>
              <a:t> Latvia</a:t>
            </a:r>
          </a:p>
          <a:p>
            <a:r>
              <a:rPr lang="lv-LV" dirty="0" err="1"/>
              <a:t>TesDevLab</a:t>
            </a:r>
            <a:endParaRPr lang="lv-LV" dirty="0"/>
          </a:p>
          <a:p>
            <a:r>
              <a:rPr lang="lv-LV" dirty="0"/>
              <a:t>Accenture</a:t>
            </a:r>
          </a:p>
          <a:p>
            <a:r>
              <a:rPr lang="lv-LV" dirty="0" err="1" smtClean="0"/>
              <a:t>Analytica</a:t>
            </a: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67" y="6284429"/>
            <a:ext cx="2022334" cy="467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907" y="2035591"/>
            <a:ext cx="2433387" cy="1222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294" y="2520798"/>
            <a:ext cx="3051008" cy="1022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012" y="3448749"/>
            <a:ext cx="3978442" cy="10045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009" y="4145160"/>
            <a:ext cx="2220938" cy="763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1113" y="4731882"/>
            <a:ext cx="2566486" cy="3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61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008" y="3340937"/>
            <a:ext cx="5731042" cy="846054"/>
          </a:xfrm>
        </p:spPr>
        <p:txBody>
          <a:bodyPr/>
          <a:lstStyle/>
          <a:p>
            <a:r>
              <a:rPr lang="lv-LV" dirty="0" smtClean="0"/>
              <a:t>Paldies! Jautājumi?</a:t>
            </a: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008" y="769121"/>
            <a:ext cx="4053665" cy="93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1. </a:t>
            </a:r>
            <a:r>
              <a:rPr lang="lv-LV" b="1" dirty="0" smtClean="0"/>
              <a:t>Virtuālā </a:t>
            </a:r>
            <a:r>
              <a:rPr lang="lv-LV" b="1" dirty="0" smtClean="0"/>
              <a:t>realitāte un mobilās tehnoloģijas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2247"/>
            <a:ext cx="11096625" cy="2432050"/>
          </a:xfrm>
        </p:spPr>
        <p:txBody>
          <a:bodyPr/>
          <a:lstStyle/>
          <a:p>
            <a:r>
              <a:rPr lang="lv-LV" dirty="0" smtClean="0"/>
              <a:t>Programma izstrādāta </a:t>
            </a:r>
            <a:r>
              <a:rPr lang="lv-LV" dirty="0"/>
              <a:t>nolūkā sniegt uz zinātniskiem pamatiem balstītu un praktiski orientētu profesionālu maģistra līmeņa izglītību, lai apmierinātu Latvijas un Pasaules strauji pieaugošo tirgus pieprasījumu pēc virtuālās un papildinātās realitātes jomas profesionāļiem un </a:t>
            </a:r>
            <a:r>
              <a:rPr lang="lv-LV" dirty="0" smtClean="0"/>
              <a:t>ekspertiem</a:t>
            </a:r>
            <a:r>
              <a:rPr lang="lv-LV" dirty="0" smtClean="0"/>
              <a:t>.</a:t>
            </a:r>
          </a:p>
          <a:p>
            <a:r>
              <a:rPr lang="lv-LV" dirty="0"/>
              <a:t>S</a:t>
            </a:r>
            <a:r>
              <a:rPr lang="lv-LV" dirty="0" smtClean="0"/>
              <a:t>tudiju ilgums 1,5 gadi (60 KP – kursi, prakse, maģistra darbs).</a:t>
            </a:r>
          </a:p>
          <a:p>
            <a:pPr marL="0" indent="0">
              <a:buNone/>
            </a:pPr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367" y="6284429"/>
            <a:ext cx="2022334" cy="467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45" y="3981042"/>
            <a:ext cx="7335253" cy="24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4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537"/>
            <a:ext cx="10515600" cy="1325563"/>
          </a:xfrm>
        </p:spPr>
        <p:txBody>
          <a:bodyPr/>
          <a:lstStyle/>
          <a:p>
            <a:r>
              <a:rPr lang="lv-LV" dirty="0" smtClean="0"/>
              <a:t>VR/AR iekārtu tirgus prognozes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64" y="1498433"/>
            <a:ext cx="9629273" cy="4728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367" y="6284429"/>
            <a:ext cx="2022334" cy="46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3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VR/AR risinājumu tirgus prognozes</a:t>
            </a:r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67" y="6284429"/>
            <a:ext cx="2022334" cy="467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326" y="1494321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3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Nepieciešamība un līdzīgas studiju programmas Eiropā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9338"/>
            <a:ext cx="10515600" cy="3699461"/>
          </a:xfrm>
        </p:spPr>
        <p:txBody>
          <a:bodyPr>
            <a:normAutofit fontScale="92500" lnSpcReduction="10000"/>
          </a:bodyPr>
          <a:lstStyle/>
          <a:p>
            <a:r>
              <a:rPr lang="lv-LV" dirty="0" smtClean="0"/>
              <a:t>VRWC </a:t>
            </a:r>
            <a:r>
              <a:rPr lang="lv-LV" dirty="0" err="1" smtClean="0"/>
              <a:t>Bristol</a:t>
            </a:r>
            <a:r>
              <a:rPr lang="lv-LV" dirty="0" smtClean="0"/>
              <a:t>, </a:t>
            </a:r>
            <a:r>
              <a:rPr lang="lv-LV" dirty="0" smtClean="0"/>
              <a:t>Lielbritānijā</a:t>
            </a:r>
          </a:p>
          <a:p>
            <a:r>
              <a:rPr lang="lv-LV" dirty="0" err="1" smtClean="0"/>
              <a:t>Laval</a:t>
            </a:r>
            <a:r>
              <a:rPr lang="lv-LV" dirty="0" smtClean="0"/>
              <a:t> </a:t>
            </a:r>
            <a:r>
              <a:rPr lang="lv-LV" dirty="0" err="1" smtClean="0"/>
              <a:t>Virtual</a:t>
            </a:r>
            <a:r>
              <a:rPr lang="lv-LV" dirty="0" smtClean="0"/>
              <a:t>, Francijā</a:t>
            </a:r>
            <a:endParaRPr lang="lv-LV" dirty="0" smtClean="0"/>
          </a:p>
          <a:p>
            <a:r>
              <a:rPr lang="en-US" dirty="0" err="1"/>
              <a:t>TechChill</a:t>
            </a:r>
            <a:r>
              <a:rPr lang="en-US" dirty="0"/>
              <a:t> 2017, VR/AR strategy meetup, </a:t>
            </a:r>
            <a:r>
              <a:rPr lang="lv-LV" dirty="0" smtClean="0"/>
              <a:t>Latvijā</a:t>
            </a:r>
          </a:p>
          <a:p>
            <a:pPr marL="0" indent="0">
              <a:buNone/>
            </a:pPr>
            <a:endParaRPr lang="lv-LV" dirty="0" smtClean="0"/>
          </a:p>
          <a:p>
            <a:r>
              <a:rPr lang="lv-LV" dirty="0"/>
              <a:t>Intelektuālās spēles, </a:t>
            </a:r>
            <a:r>
              <a:rPr lang="lv-LV" dirty="0" err="1"/>
              <a:t>Skovdes</a:t>
            </a:r>
            <a:r>
              <a:rPr lang="lv-LV" dirty="0"/>
              <a:t> Universitāte</a:t>
            </a:r>
          </a:p>
          <a:p>
            <a:r>
              <a:rPr lang="lv-LV" dirty="0"/>
              <a:t>Datorgrafika un virtuālā realitāte, Katalonijas Tehniskā Universitāte</a:t>
            </a:r>
          </a:p>
          <a:p>
            <a:r>
              <a:rPr lang="lv-LV" dirty="0"/>
              <a:t>Virtuālā realitāte, Londonas Augstskola</a:t>
            </a:r>
          </a:p>
          <a:p>
            <a:r>
              <a:rPr lang="lv-LV" dirty="0"/>
              <a:t>Intelektuālās spēles un virtuālā realitāte, Glāzgovas Universitāte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67" y="6284429"/>
            <a:ext cx="2022334" cy="467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451" y="1269518"/>
            <a:ext cx="4286250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3526" y="2484143"/>
            <a:ext cx="29241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8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VR/AR risinājumu darba tirgus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6821"/>
            <a:ext cx="10515600" cy="3801978"/>
          </a:xfrm>
        </p:spPr>
        <p:txBody>
          <a:bodyPr>
            <a:normAutofit/>
          </a:bodyPr>
          <a:lstStyle/>
          <a:p>
            <a:r>
              <a:rPr lang="lv-LV" dirty="0"/>
              <a:t>Programma ir radniecīga programmēšanas inženiera profesijas standarta prasībām, taču ar orientāciju uz virtuālās un papildinātās realitātes sistēmām, kas ietver mobilo tehnoloģiju izmantošanu</a:t>
            </a:r>
            <a:r>
              <a:rPr lang="lv-LV" dirty="0" smtClean="0"/>
              <a:t>.</a:t>
            </a:r>
          </a:p>
          <a:p>
            <a:r>
              <a:rPr lang="lv-LV" dirty="0"/>
              <a:t>Uzņemti tiek </a:t>
            </a:r>
            <a:r>
              <a:rPr lang="lv-LV" dirty="0" smtClean="0"/>
              <a:t>IKT bakalauri ar 5.prof.kval.līm</a:t>
            </a:r>
            <a:r>
              <a:rPr lang="lv-LV" dirty="0"/>
              <a:t>. </a:t>
            </a:r>
            <a:r>
              <a:rPr lang="lv-LV" dirty="0" smtClean="0"/>
              <a:t>(programmēšanas </a:t>
            </a:r>
            <a:r>
              <a:rPr lang="lv-LV" dirty="0"/>
              <a:t>inženieri, </a:t>
            </a:r>
            <a:r>
              <a:rPr lang="lv-LV" dirty="0" err="1" smtClean="0"/>
              <a:t>sistēmanalītiķi</a:t>
            </a:r>
            <a:r>
              <a:rPr lang="lv-LV" dirty="0" smtClean="0"/>
              <a:t>, </a:t>
            </a:r>
            <a:r>
              <a:rPr lang="lv-LV" dirty="0"/>
              <a:t>IT projektu vadītāji).</a:t>
            </a:r>
            <a:endParaRPr lang="lv-LV" dirty="0" smtClean="0"/>
          </a:p>
          <a:p>
            <a:r>
              <a:rPr lang="lv-LV" dirty="0" smtClean="0"/>
              <a:t>Virtuālās </a:t>
            </a:r>
            <a:r>
              <a:rPr lang="lv-LV" dirty="0"/>
              <a:t>un papildinātās realitātes sistēmu </a:t>
            </a:r>
            <a:r>
              <a:rPr lang="lv-LV" dirty="0" smtClean="0"/>
              <a:t>projektētāji un izstrādātāji (satura izstrādātāji un </a:t>
            </a:r>
            <a:r>
              <a:rPr lang="lv-LV" dirty="0"/>
              <a:t>programmētāji, projektu vadītāji, scenāriju inženieri, </a:t>
            </a:r>
            <a:r>
              <a:rPr lang="lv-LV" dirty="0" smtClean="0"/>
              <a:t>trīs-dimensiju </a:t>
            </a:r>
            <a:r>
              <a:rPr lang="lv-LV" dirty="0"/>
              <a:t>un 360 grādu </a:t>
            </a:r>
            <a:r>
              <a:rPr lang="lv-LV" dirty="0" smtClean="0"/>
              <a:t>satura/specefektu projektētāji un modelētāji, </a:t>
            </a:r>
            <a:r>
              <a:rPr lang="lv-LV" dirty="0" err="1" smtClean="0"/>
              <a:t>datorredzes</a:t>
            </a:r>
            <a:r>
              <a:rPr lang="lv-LV" dirty="0" smtClean="0"/>
              <a:t> pārvaldītāji u.c.).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67" y="6284429"/>
            <a:ext cx="2022334" cy="46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7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ViA</a:t>
            </a:r>
            <a:r>
              <a:rPr lang="lv-LV" dirty="0" smtClean="0"/>
              <a:t> pieredze VR/AR jomā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9056"/>
            <a:ext cx="10515600" cy="2603500"/>
          </a:xfrm>
        </p:spPr>
        <p:txBody>
          <a:bodyPr>
            <a:normAutofit/>
          </a:bodyPr>
          <a:lstStyle/>
          <a:p>
            <a:r>
              <a:rPr lang="lv-LV" dirty="0" err="1" smtClean="0"/>
              <a:t>ViA</a:t>
            </a:r>
            <a:r>
              <a:rPr lang="lv-LV" dirty="0" smtClean="0"/>
              <a:t> pieredze VR/AR tehnoloģijās 10 </a:t>
            </a:r>
            <a:r>
              <a:rPr lang="lv-LV" dirty="0" smtClean="0"/>
              <a:t>gadi (</a:t>
            </a:r>
            <a:r>
              <a:rPr lang="lv-LV" dirty="0" err="1" smtClean="0"/>
              <a:t>Fraunhofera</a:t>
            </a:r>
            <a:r>
              <a:rPr lang="lv-LV" dirty="0" smtClean="0"/>
              <a:t> Institūts un </a:t>
            </a:r>
            <a:r>
              <a:rPr lang="lv-LV" dirty="0" err="1" smtClean="0"/>
              <a:t>Agderas</a:t>
            </a:r>
            <a:r>
              <a:rPr lang="lv-LV" dirty="0" smtClean="0"/>
              <a:t> Universitāte)</a:t>
            </a:r>
            <a:endParaRPr lang="lv-LV" dirty="0" smtClean="0"/>
          </a:p>
          <a:p>
            <a:r>
              <a:rPr lang="lv-LV" dirty="0" smtClean="0"/>
              <a:t>Projekti (industriālā apmācība, tūrisms un vēsture, anatomija, pilsētvides plānošana, intelektuālās spēles u.c.)</a:t>
            </a:r>
            <a:endParaRPr lang="lv-LV" dirty="0" smtClean="0"/>
          </a:p>
          <a:p>
            <a:r>
              <a:rPr lang="lv-LV" dirty="0"/>
              <a:t>P</a:t>
            </a:r>
            <a:r>
              <a:rPr lang="lv-LV" dirty="0" smtClean="0"/>
              <a:t>ētniecības virziens «Virtuālās realitātes tehnoloģijas un </a:t>
            </a:r>
            <a:r>
              <a:rPr lang="lv-LV" dirty="0" err="1" smtClean="0"/>
              <a:t>vizualizācija</a:t>
            </a:r>
            <a:r>
              <a:rPr lang="lv-LV" dirty="0" smtClean="0"/>
              <a:t>»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67" y="6284429"/>
            <a:ext cx="2022334" cy="467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79" y="4056880"/>
            <a:ext cx="5907505" cy="269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5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Studiju </a:t>
            </a:r>
            <a:r>
              <a:rPr lang="lv-LV" dirty="0" smtClean="0"/>
              <a:t>forma un moduļi </a:t>
            </a:r>
            <a:endParaRPr lang="lv-LV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367" y="6284429"/>
            <a:ext cx="2022334" cy="467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388" y="1553921"/>
            <a:ext cx="3638550" cy="486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894" y="1553921"/>
            <a:ext cx="36385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56"/>
            <a:ext cx="10515600" cy="1041514"/>
          </a:xfrm>
        </p:spPr>
        <p:txBody>
          <a:bodyPr/>
          <a:lstStyle/>
          <a:p>
            <a:r>
              <a:rPr lang="lv-LV" dirty="0" smtClean="0"/>
              <a:t>Laboratorijas </a:t>
            </a:r>
            <a:r>
              <a:rPr lang="lv-LV" dirty="0" smtClean="0"/>
              <a:t>nodrošinājums 	</a:t>
            </a:r>
            <a:endParaRPr lang="lv-LV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944" y="3921190"/>
            <a:ext cx="2071841" cy="1100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49" y="5046024"/>
            <a:ext cx="2016961" cy="12384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588" y="2686910"/>
            <a:ext cx="1742421" cy="15659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122" y="4416451"/>
            <a:ext cx="1970639" cy="9771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1032" y="2297804"/>
            <a:ext cx="586043" cy="1172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9894" y="4865375"/>
            <a:ext cx="1816178" cy="11322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6610" y="1791504"/>
            <a:ext cx="2470166" cy="10479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404060" y="5184971"/>
            <a:ext cx="2281026" cy="14093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6030" y="5776818"/>
            <a:ext cx="2163900" cy="6117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4" y="3469889"/>
            <a:ext cx="2846182" cy="14351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064" y="1342412"/>
            <a:ext cx="1464330" cy="20739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55367" y="6284429"/>
            <a:ext cx="2022334" cy="4676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0195" y="1510952"/>
            <a:ext cx="1487788" cy="7392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9407" y="1190609"/>
            <a:ext cx="2056774" cy="25882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02153" y="3355288"/>
            <a:ext cx="2185633" cy="20762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09394" y="254030"/>
            <a:ext cx="26955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4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</TotalTime>
  <Words>383</Words>
  <Application>Microsoft Office PowerPoint</Application>
  <PresentationFormat>Widescreen</PresentationFormat>
  <Paragraphs>61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Jaunās profesionālā  maģistra studiju programmas IT virzienā</vt:lpstr>
      <vt:lpstr>1. Virtuālā realitāte un mobilās tehnoloģijas</vt:lpstr>
      <vt:lpstr>VR/AR iekārtu tirgus prognozes</vt:lpstr>
      <vt:lpstr>VR/AR risinājumu tirgus prognozes</vt:lpstr>
      <vt:lpstr>Nepieciešamība un līdzīgas studiju programmas Eiropā</vt:lpstr>
      <vt:lpstr>VR/AR risinājumu darba tirgus</vt:lpstr>
      <vt:lpstr>ViA pieredze VR/AR jomā</vt:lpstr>
      <vt:lpstr>Studiju forma un moduļi </vt:lpstr>
      <vt:lpstr>Laboratorijas nodrošinājums  </vt:lpstr>
      <vt:lpstr>Sadarbības partneri</vt:lpstr>
      <vt:lpstr>Hackaton.lv</vt:lpstr>
      <vt:lpstr>2. Kiberdrošības inženierija</vt:lpstr>
      <vt:lpstr>PowerPoint Presentation</vt:lpstr>
      <vt:lpstr>Programmas struktūra</vt:lpstr>
      <vt:lpstr>Programmas partneri</vt:lpstr>
      <vt:lpstr>Paldies! Jautājumi?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reality and mobile technologies</dc:title>
  <dc:creator>arnis@va.lv</dc:creator>
  <cp:lastModifiedBy>arnis@va.lv</cp:lastModifiedBy>
  <cp:revision>78</cp:revision>
  <dcterms:created xsi:type="dcterms:W3CDTF">2017-10-27T06:01:06Z</dcterms:created>
  <dcterms:modified xsi:type="dcterms:W3CDTF">2018-03-25T17:59:20Z</dcterms:modified>
</cp:coreProperties>
</file>