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embeddedFontLst>
    <p:embeddedFont>
      <p:font typeface="Raleway" panose="020B0604020202020204" charset="0"/>
      <p:regular r:id="rId14"/>
      <p:bold r:id="rId15"/>
      <p:italic r:id="rId16"/>
      <p:boldItalic r:id="rId17"/>
    </p:embeddedFont>
    <p:embeddedFont>
      <p:font typeface="Karla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14B750-769C-48D5-947C-1575FF4DC67D}">
  <a:tblStyle styleId="{9E14B750-769C-48D5-947C-1575FF4DC6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2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42671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9797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425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Eiropas Reģionālās attīstības fonda Igaunijas-Latvijas pārrobežu sadarbības programmas projekts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Aptuveni 590 000.00 EUR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Ventspils Augstskola 2.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Projekts tiks realizēts no 2017.gada marta līdz 2019.gada decembrim.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4372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Eiropas Reģionālās attīstības fonda Igaunijas-Latvijas pārrobežu sadarbības programmas projekts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Aptuveni 590 000.00 EUR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Ventspils Augstskola 2.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Projekts tiks realizēts no 2017.gada marta līdz 2019.gada decembrim.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7566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Eiropas Reģionālās attīstības fonda Igaunijas-Latvijas pārrobežu sadarbības programmas projekts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Aptuveni 590 000.00 EUR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Ventspils Augstskola 2.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Projekts tiks realizēts no 2017.gada marta līdz 2019.gada decembrim.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3428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Eiropas Reģionālās attīstības fonda Igaunijas-Latvijas pārrobežu sadarbības programmas projekts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Aptuveni 590 000.00 EUR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Ventspils Augstskola 2.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Projekts tiks realizēts no 2017.gada marta līdz 2019.gada decembrim.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9329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Eiropas Reģionālās attīstības fonda Igaunijas-Latvijas pārrobežu sadarbības programmas projekts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Aptuveni 590 000.00 EUR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Ventspils Augstskola 2.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Projekts tiks realizēts no 2017.gada marta līdz 2019.gada decembrim.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3917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lv" sz="3600">
                <a:solidFill>
                  <a:schemeClr val="lt1"/>
                </a:solidFill>
              </a:rPr>
              <a:t>Training the next generation entrepreneurs with handson methods in space STEM</a:t>
            </a:r>
            <a:r>
              <a:rPr lang="lv" sz="4000">
                <a:solidFill>
                  <a:schemeClr val="lt1"/>
                </a:solidFill>
              </a:rPr>
              <a:t/>
            </a:r>
            <a:br>
              <a:rPr lang="lv" sz="4000">
                <a:solidFill>
                  <a:schemeClr val="lt1"/>
                </a:solidFill>
              </a:rPr>
            </a:br>
            <a:r>
              <a:rPr lang="lv" sz="4000">
                <a:solidFill>
                  <a:schemeClr val="lt1"/>
                </a:solidFill>
              </a:rPr>
              <a:t>Training the next generation entrepreneurs with handson dsgggsdgd)</a:t>
            </a:r>
            <a:r>
              <a:rPr lang="lv" sz="4000" b="1">
                <a:solidFill>
                  <a:schemeClr val="lt1"/>
                </a:solidFill>
              </a:rPr>
              <a:t>SpaceTEM </a:t>
            </a:r>
            <a:r>
              <a:rPr lang="lv" sz="3600">
                <a:solidFill>
                  <a:schemeClr val="lt1"/>
                </a:solidFill>
              </a:rPr>
              <a:t>(Est-Lat13)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20499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lv"/>
              <a:t>Partneri ir nomērījuši EMI (Elektromagnētiskā izstarojuma) līmeni - šobrīd tas ir krietni labāks kā pie industriālajiem partneriem, paredzama augsta datu kvalitāte.</a:t>
            </a:r>
            <a:endParaRPr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lv"/>
              <a:t>Izveidos ne tikai LOFAR staciju, bet arī DART (Digitālās ApeRtūras Tehnoloģiju) laboratoriju, kuras ietvaros tiks paplašināts RT-32, izveidota ekranētā telpa antenu mērījumiem, iegādāta aparatūra digitālās apertūras antenu rezģa izveidei, kas ļaus pētīt signālapstrādes algoritmus.</a:t>
            </a:r>
            <a:endParaRPr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lv"/>
              <a:t>Pabeigs 2019.</a:t>
            </a:r>
            <a:endParaRPr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lv"/>
              <a:t>Ļaus padziļināt integrāciju pasaules līmeņa projektos, kas saistīti ar radioastronomiju un elektroniku.</a:t>
            </a:r>
            <a:endParaRPr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lv"/>
              <a:t>Ļaus turpināt attīstīt antenu un antenu režģu tehnoloģijas, kā arī ar to saistītās signālapstrādes tehnoloģijas.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76800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6675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4C5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 flipH="1">
            <a:off x="6025" y="301575"/>
            <a:ext cx="9150050" cy="4496748"/>
          </a:xfrm>
          <a:custGeom>
            <a:avLst/>
            <a:gdLst/>
            <a:ahLst/>
            <a:cxnLst/>
            <a:rect l="0" t="0" r="0" b="0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55" name="Shape 55"/>
          <p:cNvSpPr/>
          <p:nvPr/>
        </p:nvSpPr>
        <p:spPr>
          <a:xfrm>
            <a:off x="-5900" y="759982"/>
            <a:ext cx="9144150" cy="3769800"/>
          </a:xfrm>
          <a:custGeom>
            <a:avLst/>
            <a:gdLst/>
            <a:ahLst/>
            <a:cxnLst/>
            <a:rect l="0" t="0" r="0" b="0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56" name="Shape 56"/>
          <p:cNvSpPr/>
          <p:nvPr/>
        </p:nvSpPr>
        <p:spPr>
          <a:xfrm>
            <a:off x="0" y="1351100"/>
            <a:ext cx="9156075" cy="2889063"/>
          </a:xfrm>
          <a:custGeom>
            <a:avLst/>
            <a:gdLst/>
            <a:ahLst/>
            <a:cxnLst/>
            <a:rect l="0" t="0" r="0" b="0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ABE33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 flipH="1">
            <a:off x="6025" y="301575"/>
            <a:ext cx="9150050" cy="4496748"/>
          </a:xfrm>
          <a:custGeom>
            <a:avLst/>
            <a:gdLst/>
            <a:ahLst/>
            <a:cxnLst/>
            <a:rect l="0" t="0" r="0" b="0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60" name="Shape 60"/>
          <p:cNvSpPr/>
          <p:nvPr/>
        </p:nvSpPr>
        <p:spPr>
          <a:xfrm>
            <a:off x="-5900" y="753950"/>
            <a:ext cx="9144150" cy="3769800"/>
          </a:xfrm>
          <a:custGeom>
            <a:avLst/>
            <a:gdLst/>
            <a:ahLst/>
            <a:cxnLst/>
            <a:rect l="0" t="0" r="0" b="0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61" name="Shape 61"/>
          <p:cNvSpPr/>
          <p:nvPr/>
        </p:nvSpPr>
        <p:spPr>
          <a:xfrm>
            <a:off x="0" y="1351100"/>
            <a:ext cx="9156075" cy="2889063"/>
          </a:xfrm>
          <a:custGeom>
            <a:avLst/>
            <a:gdLst/>
            <a:ahLst/>
            <a:cxnLst/>
            <a:rect l="0" t="0" r="0" b="0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1815525" y="2040550"/>
            <a:ext cx="5513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1815375" y="3068650"/>
            <a:ext cx="5513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sz="1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6025" y="301575"/>
            <a:ext cx="9150050" cy="4496748"/>
          </a:xfrm>
          <a:custGeom>
            <a:avLst/>
            <a:gdLst/>
            <a:ahLst/>
            <a:cxnLst/>
            <a:rect l="0" t="0" r="0" b="0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66" name="Shape 66"/>
          <p:cNvSpPr/>
          <p:nvPr/>
        </p:nvSpPr>
        <p:spPr>
          <a:xfrm>
            <a:off x="0" y="1580113"/>
            <a:ext cx="9144000" cy="3341668"/>
          </a:xfrm>
          <a:custGeom>
            <a:avLst/>
            <a:gdLst/>
            <a:ahLst/>
            <a:cxnLst/>
            <a:rect l="0" t="0" r="0" b="0"/>
            <a:pathLst>
              <a:path w="365760" h="110982" extrusionOk="0">
                <a:moveTo>
                  <a:pt x="0" y="0"/>
                </a:moveTo>
                <a:lnTo>
                  <a:pt x="0" y="54526"/>
                </a:lnTo>
                <a:lnTo>
                  <a:pt x="317748" y="110982"/>
                </a:lnTo>
                <a:lnTo>
                  <a:pt x="365760" y="84202"/>
                </a:lnTo>
                <a:lnTo>
                  <a:pt x="365760" y="2678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67" name="Shape 67"/>
          <p:cNvSpPr/>
          <p:nvPr/>
        </p:nvSpPr>
        <p:spPr>
          <a:xfrm>
            <a:off x="-5900" y="410541"/>
            <a:ext cx="9144152" cy="4453149"/>
          </a:xfrm>
          <a:custGeom>
            <a:avLst/>
            <a:gdLst/>
            <a:ahLst/>
            <a:cxnLst/>
            <a:rect l="0" t="0" r="0" b="0"/>
            <a:pathLst>
              <a:path w="365036" h="147896" extrusionOk="0">
                <a:moveTo>
                  <a:pt x="365036" y="21714"/>
                </a:moveTo>
                <a:lnTo>
                  <a:pt x="87097" y="0"/>
                </a:lnTo>
                <a:lnTo>
                  <a:pt x="0" y="57421"/>
                </a:lnTo>
                <a:lnTo>
                  <a:pt x="0" y="117255"/>
                </a:lnTo>
                <a:lnTo>
                  <a:pt x="241266" y="147896"/>
                </a:lnTo>
                <a:lnTo>
                  <a:pt x="365036" y="112913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833775" y="2314200"/>
            <a:ext cx="5476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◆"/>
              <a:defRPr b="1"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◆"/>
              <a:defRPr b="1"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◇"/>
              <a:defRPr b="1" i="1">
                <a:solidFill>
                  <a:srgbClr val="FFFFFF"/>
                </a:solidFill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b="1" i="1">
                <a:solidFill>
                  <a:srgbClr val="FFFFFF"/>
                </a:solidFill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b="1" i="1">
                <a:solidFill>
                  <a:srgbClr val="FFFFFF"/>
                </a:solidFill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b="1" i="1">
                <a:solidFill>
                  <a:srgbClr val="FFFFFF"/>
                </a:solidFill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b="1" i="1">
                <a:solidFill>
                  <a:srgbClr val="FFFFFF"/>
                </a:solidFill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b="1" i="1">
                <a:solidFill>
                  <a:srgbClr val="FFFFFF"/>
                </a:solidFill>
              </a:defRPr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b="1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9" name="Shape 69"/>
          <p:cNvSpPr txBox="1"/>
          <p:nvPr/>
        </p:nvSpPr>
        <p:spPr>
          <a:xfrm>
            <a:off x="3593400" y="1086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sz="6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6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4179900" y="1041875"/>
            <a:ext cx="784200" cy="784200"/>
          </a:xfrm>
          <a:prstGeom prst="diamond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Shape 72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73" name="Shape 73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0" t="0" r="0" b="0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74" name="Shape 74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0" t="0" r="0" b="0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75" name="Shape 75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0" t="0" r="0" b="0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76" name="Shape 76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0" t="0" r="0" b="0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77" name="Shape 77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0" t="0" r="0" b="0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78" name="Shape 78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0" t="0" r="0" b="0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◆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◆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◇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Shape 82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83" name="Shape 83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0" t="0" r="0" b="0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84" name="Shape 84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0" t="0" r="0" b="0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85" name="Shape 85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0" t="0" r="0" b="0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86" name="Shape 86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0" t="0" r="0" b="0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87" name="Shape 87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0" t="0" r="0" b="0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88" name="Shape 88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0" t="0" r="0" b="0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904925" y="1495850"/>
            <a:ext cx="35601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4679180" y="1495850"/>
            <a:ext cx="35601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Shape 93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94" name="Shape 94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0" t="0" r="0" b="0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95" name="Shape 95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0" t="0" r="0" b="0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96" name="Shape 96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0" t="0" r="0" b="0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97" name="Shape 97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0" t="0" r="0" b="0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98" name="Shape 98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0" t="0" r="0" b="0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99" name="Shape 99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0" t="0" r="0" b="0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870750" y="1495850"/>
            <a:ext cx="23652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3357262" y="1495850"/>
            <a:ext cx="23652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3"/>
          </p:nvPr>
        </p:nvSpPr>
        <p:spPr>
          <a:xfrm>
            <a:off x="5843773" y="1495850"/>
            <a:ext cx="23652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Shape 105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106" name="Shape 106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0" t="0" r="0" b="0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107" name="Shape 107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0" t="0" r="0" b="0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108" name="Shape 108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0" t="0" r="0" b="0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109" name="Shape 109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0" t="0" r="0" b="0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110" name="Shape 110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0" t="0" r="0" b="0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111" name="Shape 111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0" t="0" r="0" b="0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-2355" y="0"/>
            <a:ext cx="5209571" cy="983354"/>
          </a:xfrm>
          <a:custGeom>
            <a:avLst/>
            <a:gdLst/>
            <a:ahLst/>
            <a:cxnLst/>
            <a:rect l="0" t="0" r="0" b="0"/>
            <a:pathLst>
              <a:path w="342116" h="53320" extrusionOk="0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115" name="Shape 115"/>
          <p:cNvSpPr/>
          <p:nvPr/>
        </p:nvSpPr>
        <p:spPr>
          <a:xfrm>
            <a:off x="-6025" y="2"/>
            <a:ext cx="4445395" cy="1085644"/>
          </a:xfrm>
          <a:custGeom>
            <a:avLst/>
            <a:gdLst/>
            <a:ahLst/>
            <a:cxnLst/>
            <a:rect l="0" t="0" r="0" b="0"/>
            <a:pathLst>
              <a:path w="291932" h="58628" extrusionOk="0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116" name="Shape 116"/>
          <p:cNvSpPr/>
          <p:nvPr/>
        </p:nvSpPr>
        <p:spPr>
          <a:xfrm>
            <a:off x="6375475" y="4745747"/>
            <a:ext cx="2548913" cy="400879"/>
          </a:xfrm>
          <a:custGeom>
            <a:avLst/>
            <a:gdLst/>
            <a:ahLst/>
            <a:cxnLst/>
            <a:rect l="0" t="0" r="0" b="0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117" name="Shape 117"/>
          <p:cNvSpPr/>
          <p:nvPr/>
        </p:nvSpPr>
        <p:spPr>
          <a:xfrm>
            <a:off x="7341180" y="4767304"/>
            <a:ext cx="1821096" cy="395811"/>
          </a:xfrm>
          <a:custGeom>
            <a:avLst/>
            <a:gdLst/>
            <a:ahLst/>
            <a:cxnLst/>
            <a:rect l="0" t="0" r="0" b="0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18" name="Shape 118"/>
          <p:cNvSpPr/>
          <p:nvPr/>
        </p:nvSpPr>
        <p:spPr>
          <a:xfrm>
            <a:off x="8340717" y="4204075"/>
            <a:ext cx="818444" cy="959061"/>
          </a:xfrm>
          <a:custGeom>
            <a:avLst/>
            <a:gdLst/>
            <a:ahLst/>
            <a:cxnLst/>
            <a:rect l="0" t="0" r="0" b="0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119" name="Shape 119"/>
          <p:cNvSpPr/>
          <p:nvPr/>
        </p:nvSpPr>
        <p:spPr>
          <a:xfrm>
            <a:off x="1559025" y="-6025"/>
            <a:ext cx="4116775" cy="944875"/>
          </a:xfrm>
          <a:custGeom>
            <a:avLst/>
            <a:gdLst/>
            <a:ahLst/>
            <a:cxnLst/>
            <a:rect l="0" t="0" r="0" b="0"/>
            <a:pathLst>
              <a:path w="164671" h="37795" extrusionOk="0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-2355" y="0"/>
            <a:ext cx="5209571" cy="983354"/>
          </a:xfrm>
          <a:custGeom>
            <a:avLst/>
            <a:gdLst/>
            <a:ahLst/>
            <a:cxnLst/>
            <a:rect l="0" t="0" r="0" b="0"/>
            <a:pathLst>
              <a:path w="342116" h="53320" extrusionOk="0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123" name="Shape 123"/>
          <p:cNvSpPr/>
          <p:nvPr/>
        </p:nvSpPr>
        <p:spPr>
          <a:xfrm>
            <a:off x="-6025" y="2"/>
            <a:ext cx="4445395" cy="1085644"/>
          </a:xfrm>
          <a:custGeom>
            <a:avLst/>
            <a:gdLst/>
            <a:ahLst/>
            <a:cxnLst/>
            <a:rect l="0" t="0" r="0" b="0"/>
            <a:pathLst>
              <a:path w="291932" h="58628" extrusionOk="0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124" name="Shape 124"/>
          <p:cNvSpPr/>
          <p:nvPr/>
        </p:nvSpPr>
        <p:spPr>
          <a:xfrm>
            <a:off x="6375475" y="4745747"/>
            <a:ext cx="2548913" cy="400879"/>
          </a:xfrm>
          <a:custGeom>
            <a:avLst/>
            <a:gdLst/>
            <a:ahLst/>
            <a:cxnLst/>
            <a:rect l="0" t="0" r="0" b="0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125" name="Shape 125"/>
          <p:cNvSpPr/>
          <p:nvPr/>
        </p:nvSpPr>
        <p:spPr>
          <a:xfrm>
            <a:off x="7341180" y="4767304"/>
            <a:ext cx="1821096" cy="395811"/>
          </a:xfrm>
          <a:custGeom>
            <a:avLst/>
            <a:gdLst/>
            <a:ahLst/>
            <a:cxnLst/>
            <a:rect l="0" t="0" r="0" b="0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26" name="Shape 126"/>
          <p:cNvSpPr/>
          <p:nvPr/>
        </p:nvSpPr>
        <p:spPr>
          <a:xfrm>
            <a:off x="8340717" y="4204075"/>
            <a:ext cx="818444" cy="959061"/>
          </a:xfrm>
          <a:custGeom>
            <a:avLst/>
            <a:gdLst/>
            <a:ahLst/>
            <a:cxnLst/>
            <a:rect l="0" t="0" r="0" b="0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127" name="Shape 127"/>
          <p:cNvSpPr/>
          <p:nvPr/>
        </p:nvSpPr>
        <p:spPr>
          <a:xfrm>
            <a:off x="1559025" y="-6025"/>
            <a:ext cx="4116775" cy="944875"/>
          </a:xfrm>
          <a:custGeom>
            <a:avLst/>
            <a:gdLst/>
            <a:ahLst/>
            <a:cxnLst/>
            <a:rect l="0" t="0" r="0" b="0"/>
            <a:pathLst>
              <a:path w="164671" h="37795" extrusionOk="0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ctrTitle"/>
          </p:nvPr>
        </p:nvSpPr>
        <p:spPr>
          <a:xfrm>
            <a:off x="65325" y="1556025"/>
            <a:ext cx="9016200" cy="18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lv" sz="3600"/>
              <a:t>VENTSPILS AUGSTSKOLA</a:t>
            </a:r>
            <a:endParaRPr sz="36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sz="3600"/>
              <a:t>ELEKTRONIKAS STUDIJU PROGRAMMA</a:t>
            </a:r>
            <a:endParaRPr sz="3600"/>
          </a:p>
        </p:txBody>
      </p:sp>
      <p:sp>
        <p:nvSpPr>
          <p:cNvPr id="133" name="Shape 133"/>
          <p:cNvSpPr txBox="1"/>
          <p:nvPr/>
        </p:nvSpPr>
        <p:spPr>
          <a:xfrm>
            <a:off x="4474025" y="3428675"/>
            <a:ext cx="46833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sz="1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Māris Ēlerts, Jānis Šate</a:t>
            </a:r>
            <a:endParaRPr sz="18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0" y="4674050"/>
            <a:ext cx="67860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sz="1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2018. gada 26. martā</a:t>
            </a:r>
            <a:endParaRPr sz="10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ctrTitle" idx="4294967295"/>
          </p:nvPr>
        </p:nvSpPr>
        <p:spPr>
          <a:xfrm>
            <a:off x="3805375" y="1731586"/>
            <a:ext cx="55338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sz="6000">
                <a:solidFill>
                  <a:srgbClr val="ABE33F"/>
                </a:solidFill>
              </a:rPr>
              <a:t>Paldies!</a:t>
            </a:r>
            <a:endParaRPr sz="6000">
              <a:solidFill>
                <a:srgbClr val="ABE33F"/>
              </a:solidFill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subTitle" idx="4294967295"/>
          </p:nvPr>
        </p:nvSpPr>
        <p:spPr>
          <a:xfrm>
            <a:off x="3848675" y="2681804"/>
            <a:ext cx="5533800" cy="12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lv" sz="3600" b="1">
                <a:latin typeface="Raleway"/>
                <a:ea typeface="Raleway"/>
                <a:cs typeface="Raleway"/>
                <a:sym typeface="Raleway"/>
              </a:rPr>
              <a:t>Jautājumi?</a:t>
            </a:r>
            <a:endParaRPr sz="36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lv" sz="1800"/>
              <a:t>maris.elerts@venta.lv</a:t>
            </a:r>
            <a:br>
              <a:rPr lang="lv" sz="1800"/>
            </a:br>
            <a:r>
              <a:rPr lang="lv" sz="1800"/>
              <a:t>janis.sate@venta.lv</a:t>
            </a:r>
            <a:endParaRPr sz="1800" b="1"/>
          </a:p>
        </p:txBody>
      </p:sp>
      <p:grpSp>
        <p:nvGrpSpPr>
          <p:cNvPr id="203" name="Shape 203"/>
          <p:cNvGrpSpPr/>
          <p:nvPr/>
        </p:nvGrpSpPr>
        <p:grpSpPr>
          <a:xfrm>
            <a:off x="986720" y="1981777"/>
            <a:ext cx="1681779" cy="1179949"/>
            <a:chOff x="559275" y="1683950"/>
            <a:chExt cx="466500" cy="327300"/>
          </a:xfrm>
        </p:grpSpPr>
        <p:sp>
          <p:nvSpPr>
            <p:cNvPr id="204" name="Shape 204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0" t="0" r="0" b="0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0" t="0" r="0" b="0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917663" y="38417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ELEKTRONIKAS INŽENIERIJA: PLĀNS</a:t>
            </a:r>
            <a:endParaRPr/>
          </a:p>
        </p:txBody>
      </p:sp>
      <p:graphicFrame>
        <p:nvGraphicFramePr>
          <p:cNvPr id="140" name="Shape 140"/>
          <p:cNvGraphicFramePr/>
          <p:nvPr/>
        </p:nvGraphicFramePr>
        <p:xfrm>
          <a:off x="952488" y="171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{9E14B750-769C-48D5-947C-1575FF4DC67D}</a:tableStyleId>
              </a:tblPr>
              <a:tblGrid>
                <a:gridCol w="2838025"/>
                <a:gridCol w="4400975"/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lv" sz="2000" b="1">
                          <a:solidFill>
                            <a:srgbClr val="004C5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1.GADS</a:t>
                      </a:r>
                      <a:endParaRPr/>
                    </a:p>
                  </a:txBody>
                  <a:tcPr marL="91425" marR="91425" marT="91425" marB="91425"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lv" sz="2000">
                          <a:solidFill>
                            <a:srgbClr val="004C5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PAMATSUDIJAS</a:t>
                      </a:r>
                      <a:endParaRPr/>
                    </a:p>
                  </a:txBody>
                  <a:tcPr marL="91425" marR="91425" marT="91425" marB="91425" anchor="ctr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lv" sz="2000" b="1">
                          <a:solidFill>
                            <a:srgbClr val="004C5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2.GADS</a:t>
                      </a:r>
                      <a:endParaRPr/>
                    </a:p>
                  </a:txBody>
                  <a:tcPr marL="91425" marR="91425" marT="91425" marB="9142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lv" sz="2000" b="1">
                          <a:solidFill>
                            <a:srgbClr val="004C5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3.GADS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lv" sz="2000">
                          <a:solidFill>
                            <a:srgbClr val="004C5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SPECIALIZĀCIJA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lv" sz="2000" b="1">
                          <a:solidFill>
                            <a:srgbClr val="004C5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4.GADS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lv" sz="2000">
                          <a:solidFill>
                            <a:srgbClr val="004C5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PRAKSE+BAKALAURA DARBS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886638" y="21365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ELEKTRONIKAS INŽENIERIJA: BŪTISKĀKIE JAUNINĀJUMI</a:t>
            </a:r>
            <a:endParaRPr/>
          </a:p>
        </p:txBody>
      </p:sp>
      <p:graphicFrame>
        <p:nvGraphicFramePr>
          <p:cNvPr id="146" name="Shape 146"/>
          <p:cNvGraphicFramePr/>
          <p:nvPr/>
        </p:nvGraphicFramePr>
        <p:xfrm>
          <a:off x="952488" y="171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{9E14B750-769C-48D5-947C-1575FF4DC67D}</a:tableStyleId>
              </a:tblPr>
              <a:tblGrid>
                <a:gridCol w="6886550"/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2000" b="1">
                          <a:solidFill>
                            <a:srgbClr val="004C5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BAKALAURA GRĀDS + ELEKTRONIKAS INŽNIERA KVALIFIKĀCIJA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2000" b="1">
                          <a:solidFill>
                            <a:srgbClr val="004C5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OBLIGĀTĀ PRAKSE ( 1 SEMESTRIS )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2000" b="1">
                          <a:solidFill>
                            <a:srgbClr val="004C5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OBLIGĀTAIS KURSA PROJEKTS (KATRU SEMESTRI)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2000" b="1">
                          <a:solidFill>
                            <a:srgbClr val="004C5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SPECIALIZĀCIJAS IZVĒLE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886638" y="21365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ELEKTRONIKAS INŽENIERIJA: SPECIALIZĀCIJA</a:t>
            </a:r>
            <a:endParaRPr/>
          </a:p>
        </p:txBody>
      </p:sp>
      <p:graphicFrame>
        <p:nvGraphicFramePr>
          <p:cNvPr id="152" name="Shape 152"/>
          <p:cNvGraphicFramePr/>
          <p:nvPr/>
        </p:nvGraphicFramePr>
        <p:xfrm>
          <a:off x="952488" y="171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{9E14B750-769C-48D5-947C-1575FF4DC67D}</a:tableStyleId>
              </a:tblPr>
              <a:tblGrid>
                <a:gridCol w="6886550"/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2000" b="1">
                          <a:solidFill>
                            <a:srgbClr val="004C5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BEZVADU TEHNOLOĢIJU INŽENIERIJA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2000" b="1">
                          <a:solidFill>
                            <a:srgbClr val="004C5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ROBOTIZĒTO SISTĒMU VADĪBA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2000" b="1">
                          <a:solidFill>
                            <a:srgbClr val="004C5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INDUSTRIĀLA AUTOMATIZĀCIJA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2000" b="1">
                          <a:solidFill>
                            <a:srgbClr val="004C5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AUTONOMO IEKĀRTU UN SISTĒMU INŽENIERIJA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917663" y="38417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ESOŠĀ SITUĀCIJA: </a:t>
            </a:r>
            <a:r>
              <a:rPr lang="lv">
                <a:solidFill>
                  <a:schemeClr val="lt1"/>
                </a:solidFill>
              </a:rPr>
              <a:t>STRATOSFĒRAS ZONDE IRBE</a:t>
            </a:r>
            <a:endParaRPr/>
          </a:p>
        </p:txBody>
      </p:sp>
      <p:graphicFrame>
        <p:nvGraphicFramePr>
          <p:cNvPr id="158" name="Shape 158"/>
          <p:cNvGraphicFramePr/>
          <p:nvPr/>
        </p:nvGraphicFramePr>
        <p:xfrm>
          <a:off x="-12" y="1389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{9E14B750-769C-48D5-947C-1575FF4DC67D}</a:tableStyleId>
              </a:tblPr>
              <a:tblGrid>
                <a:gridCol w="4506600"/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2000" b="1">
                          <a:solidFill>
                            <a:srgbClr val="004C5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facebook.com/PROJEKTS.IRBE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t="12319"/>
          <a:stretch/>
        </p:blipFill>
        <p:spPr>
          <a:xfrm>
            <a:off x="0" y="1953650"/>
            <a:ext cx="2692525" cy="314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4">
            <a:alphaModFix/>
          </a:blip>
          <a:srcRect l="25738" t="12319" r="27667"/>
          <a:stretch/>
        </p:blipFill>
        <p:spPr>
          <a:xfrm>
            <a:off x="2692525" y="1953650"/>
            <a:ext cx="2507827" cy="314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5">
            <a:alphaModFix/>
          </a:blip>
          <a:srcRect l="8075" t="9628" r="11012" b="4245"/>
          <a:stretch/>
        </p:blipFill>
        <p:spPr>
          <a:xfrm>
            <a:off x="5200350" y="2759150"/>
            <a:ext cx="3943649" cy="191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00350" y="848150"/>
            <a:ext cx="3943650" cy="191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886638" y="1568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ESOŠĀ SITUĀCIJA: VeA IZI VSRC izstrādātā nanosatelīta komunikāciju sistēma</a:t>
            </a:r>
            <a:endParaRPr/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3500" y="1185565"/>
            <a:ext cx="5650575" cy="3766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" y="2625650"/>
            <a:ext cx="3493425" cy="232604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0" y="1349745"/>
            <a:ext cx="3493500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lv" sz="2000">
                <a:latin typeface="Raleway"/>
                <a:ea typeface="Raleway"/>
                <a:cs typeface="Raleway"/>
                <a:sym typeface="Raleway"/>
              </a:rPr>
              <a:t>Plānotais starts orbītā 2019. gadā ESTCUBE-2 misijas laikā 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50" y="4823800"/>
            <a:ext cx="2241600" cy="2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lv" sz="800">
                <a:latin typeface="Raleway"/>
                <a:ea typeface="Raleway"/>
                <a:cs typeface="Raleway"/>
                <a:sym typeface="Raleway"/>
              </a:rPr>
              <a:t>https://en.wikipedia.org/wiki/ESTCube-2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SpaceTEM: apmaksāta prakse vasarā</a:t>
            </a:r>
            <a:endParaRPr/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58475"/>
            <a:ext cx="5214550" cy="3471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8" name="Shape 178"/>
          <p:cNvGraphicFramePr/>
          <p:nvPr/>
        </p:nvGraphicFramePr>
        <p:xfrm>
          <a:off x="5214538" y="1358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{9E14B750-769C-48D5-947C-1575FF4DC67D}</a:tableStyleId>
              </a:tblPr>
              <a:tblGrid>
                <a:gridCol w="3929450"/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800" b="1">
                          <a:solidFill>
                            <a:srgbClr val="004C5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 nedēļas</a:t>
                      </a:r>
                      <a:endParaRPr sz="18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800" b="1">
                          <a:solidFill>
                            <a:srgbClr val="004C5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100 EUR nedēļā + kopmītnes</a:t>
                      </a:r>
                      <a:endParaRPr sz="18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800" b="1">
                          <a:solidFill>
                            <a:srgbClr val="004C5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apmaksāts prakses vadītājs</a:t>
                      </a:r>
                      <a:endParaRPr sz="18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800" b="1">
                          <a:solidFill>
                            <a:srgbClr val="004C5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25 prakses vietas (12 LV + 13 EST)</a:t>
                      </a:r>
                      <a:endParaRPr sz="1800" b="1">
                        <a:solidFill>
                          <a:srgbClr val="004C5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800" b="1">
                          <a:solidFill>
                            <a:srgbClr val="004C5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pieteikties līdz 01.04.2018.</a:t>
                      </a:r>
                      <a:endParaRPr sz="180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79" name="Shape 179"/>
          <p:cNvSpPr txBox="1"/>
          <p:nvPr/>
        </p:nvSpPr>
        <p:spPr>
          <a:xfrm>
            <a:off x="0" y="4829975"/>
            <a:ext cx="80136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http://venta.lv/2018/03/05/igaunijas-latvijas-kosmosa-projekts-spacetem-mekle-praktikantus/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269425" y="385550"/>
            <a:ext cx="5684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LOFAR stacijas un DART laboratorijas</a:t>
            </a:r>
            <a:br>
              <a:rPr lang="lv"/>
            </a:br>
            <a:r>
              <a:rPr lang="lv"/>
              <a:t>izbūve Irbenē</a:t>
            </a:r>
            <a:endParaRPr/>
          </a:p>
        </p:txBody>
      </p:sp>
      <p:graphicFrame>
        <p:nvGraphicFramePr>
          <p:cNvPr id="185" name="Shape 185"/>
          <p:cNvGraphicFramePr/>
          <p:nvPr/>
        </p:nvGraphicFramePr>
        <p:xfrm>
          <a:off x="4962163" y="1556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{9E14B750-769C-48D5-947C-1575FF4DC67D}</a:tableStyleId>
              </a:tblPr>
              <a:tblGrid>
                <a:gridCol w="4181825"/>
              </a:tblGrid>
              <a:tr h="576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800" b="1">
                          <a:solidFill>
                            <a:srgbClr val="004C5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Izcili labs EMI līmenis</a:t>
                      </a:r>
                      <a:endParaRPr sz="1800"/>
                    </a:p>
                  </a:txBody>
                  <a:tcPr marL="91425" marR="91425" marT="91425" marB="91425"/>
                </a:tc>
              </a:tr>
              <a:tr h="406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800" b="1">
                          <a:solidFill>
                            <a:srgbClr val="004C5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Stacija + laboratorija</a:t>
                      </a:r>
                      <a:endParaRPr sz="1800"/>
                    </a:p>
                  </a:txBody>
                  <a:tcPr marL="91425" marR="91425" marT="91425" marB="91425"/>
                </a:tc>
              </a:tr>
              <a:tr h="419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" sz="1800" b="1">
                          <a:solidFill>
                            <a:srgbClr val="004C5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Darbu beigas: 2019. gadā</a:t>
                      </a:r>
                      <a:endParaRPr sz="1800"/>
                    </a:p>
                  </a:txBody>
                  <a:tcPr marL="91425" marR="91425" marT="91425" marB="91425"/>
                </a:tc>
              </a:tr>
              <a:tr h="663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lv" b="1">
                          <a:solidFill>
                            <a:srgbClr val="004C5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Iesaiste starptautiskos ar radioastronomiju un elektroniku saistītos projektos</a:t>
                      </a:r>
                      <a:endParaRPr b="1">
                        <a:solidFill>
                          <a:srgbClr val="004C5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/>
                </a:tc>
              </a:tr>
              <a:tr h="792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lv" b="1">
                          <a:solidFill>
                            <a:srgbClr val="004C5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Antenu, antenu režģu un signālapstrādes tehnoloģijas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86" name="Shape 186"/>
          <p:cNvSpPr txBox="1"/>
          <p:nvPr/>
        </p:nvSpPr>
        <p:spPr>
          <a:xfrm>
            <a:off x="0" y="4829975"/>
            <a:ext cx="80136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http://lofar.ie/international-lofar-telescope/</a:t>
            </a:r>
            <a:endParaRPr/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56510"/>
            <a:ext cx="4885025" cy="293576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/>
          <p:nvPr/>
        </p:nvSpPr>
        <p:spPr>
          <a:xfrm>
            <a:off x="4713425" y="1829425"/>
            <a:ext cx="171600" cy="1620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9" name="Shape 1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3525" y="23825"/>
            <a:ext cx="3124754" cy="162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886650" y="2224577"/>
            <a:ext cx="6275700" cy="27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9650"/>
            <a:ext cx="9144000" cy="507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cal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</Words>
  <Application>Microsoft Office PowerPoint</Application>
  <PresentationFormat>Slaidrāde ekrānā (16:9)</PresentationFormat>
  <Paragraphs>80</Paragraphs>
  <Slides>10</Slides>
  <Notes>10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2</vt:i4>
      </vt:variant>
      <vt:variant>
        <vt:lpstr>Slaidu virsraksti</vt:lpstr>
      </vt:variant>
      <vt:variant>
        <vt:i4>10</vt:i4>
      </vt:variant>
    </vt:vector>
  </HeadingPairs>
  <TitlesOfParts>
    <vt:vector size="15" baseType="lpstr">
      <vt:lpstr>Arial</vt:lpstr>
      <vt:lpstr>Raleway</vt:lpstr>
      <vt:lpstr>Karla</vt:lpstr>
      <vt:lpstr>Simple Light</vt:lpstr>
      <vt:lpstr>Escalus template</vt:lpstr>
      <vt:lpstr>VENTSPILS AUGSTSKOLA ELEKTRONIKAS STUDIJU PROGRAMMA</vt:lpstr>
      <vt:lpstr>ELEKTRONIKAS INŽENIERIJA: PLĀNS</vt:lpstr>
      <vt:lpstr>ELEKTRONIKAS INŽENIERIJA: BŪTISKĀKIE JAUNINĀJUMI</vt:lpstr>
      <vt:lpstr>ELEKTRONIKAS INŽENIERIJA: SPECIALIZĀCIJA</vt:lpstr>
      <vt:lpstr>ESOŠĀ SITUĀCIJA: STRATOSFĒRAS ZONDE IRBE</vt:lpstr>
      <vt:lpstr>ESOŠĀ SITUĀCIJA: VeA IZI VSRC izstrādātā nanosatelīta komunikāciju sistēma</vt:lpstr>
      <vt:lpstr>SpaceTEM: apmaksāta prakse vasarā</vt:lpstr>
      <vt:lpstr>LOFAR stacijas un DART laboratorijas izbūve Irbenē</vt:lpstr>
      <vt:lpstr>PowerPoint prezentācija</vt:lpstr>
      <vt:lpstr>Paldies!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VENTSPILS AUGSTSKOLA ELEKTRONIKAS STUDIJU PROGRAMMA</dc:title>
  <dc:creator>localuser</dc:creator>
  <cp:lastModifiedBy>localuser</cp:lastModifiedBy>
  <cp:revision>1</cp:revision>
  <dcterms:modified xsi:type="dcterms:W3CDTF">2018-03-26T07:00:50Z</dcterms:modified>
</cp:coreProperties>
</file>