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73" r:id="rId3"/>
    <p:sldId id="260" r:id="rId4"/>
    <p:sldId id="261" r:id="rId5"/>
    <p:sldId id="265" r:id="rId6"/>
    <p:sldId id="266" r:id="rId7"/>
    <p:sldId id="263" r:id="rId8"/>
    <p:sldId id="267" r:id="rId9"/>
    <p:sldId id="268" r:id="rId10"/>
    <p:sldId id="269" r:id="rId11"/>
    <p:sldId id="274" r:id="rId12"/>
    <p:sldId id="272" r:id="rId13"/>
    <p:sldId id="271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D939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92" autoAdjust="0"/>
    <p:restoredTop sz="94660"/>
  </p:normalViewPr>
  <p:slideViewPr>
    <p:cSldViewPr snapToGrid="0">
      <p:cViewPr varScale="1">
        <p:scale>
          <a:sx n="76" d="100"/>
          <a:sy n="76" d="100"/>
        </p:scale>
        <p:origin x="498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microsoft.com/office/2015/10/relationships/revisionInfo" Target="revisionInfo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BE2EE8BB-4712-46C8-BC36-2711A96CDC9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="" xmlns:a16="http://schemas.microsoft.com/office/drawing/2014/main" id="{58F54EF4-D57F-4391-A69C-60F7CA9B015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B5F02EB2-9DE1-4234-B282-33CB8AD36F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2A556E-B1C3-48D1-ADAC-0382BBACE067}" type="datetimeFigureOut">
              <a:rPr lang="en-US" smtClean="0"/>
              <a:t>3/23/2018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2871D3F1-72B2-4424-8F3A-E02007B214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CFED23DA-4044-442F-B238-32674B111F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A9CA54-69B2-4BD8-816D-100EA209CA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25208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E46E977-5379-4D73-BB9C-B8E0B367FF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="" xmlns:a16="http://schemas.microsoft.com/office/drawing/2014/main" id="{28BD861A-F884-4498-A08F-FC3D3E3A467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2A7088B6-DC42-42E4-A939-75DB58BDD1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2A556E-B1C3-48D1-ADAC-0382BBACE067}" type="datetimeFigureOut">
              <a:rPr lang="en-US" smtClean="0"/>
              <a:t>3/23/2018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DFA0B354-58EE-4ADC-B2E9-45A97EBAF4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1420FFDA-309F-4E1D-AED5-FA990B5345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A9CA54-69B2-4BD8-816D-100EA209CA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31165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="" xmlns:a16="http://schemas.microsoft.com/office/drawing/2014/main" id="{5EEC2137-DE7B-4002-A367-565A2FFDDDB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="" xmlns:a16="http://schemas.microsoft.com/office/drawing/2014/main" id="{EBA50081-D2BF-413A-BA3C-7A4BB549F25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29A5F270-D51F-44C6-8FEF-F3D3FB4433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2A556E-B1C3-48D1-ADAC-0382BBACE067}" type="datetimeFigureOut">
              <a:rPr lang="en-US" smtClean="0"/>
              <a:t>3/23/2018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DB6751B5-1B4D-415F-955A-0C9F1B8BE7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6D7BA427-77FD-467A-AEF0-6B3CF85234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A9CA54-69B2-4BD8-816D-100EA209CA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8534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6AFA4159-AFB1-4F03-AB00-014307E5A3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9A588008-DA99-4410-B7B1-5A52ABF5A25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CB78C6B7-363E-4D5A-88C6-300AAC5DEC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2A556E-B1C3-48D1-ADAC-0382BBACE067}" type="datetimeFigureOut">
              <a:rPr lang="en-US" smtClean="0"/>
              <a:t>3/23/2018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10C63968-ED59-46B1-8299-A97BAC69CF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2DBBC4BA-7E8F-4D4C-8C6B-633D4468A5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A9CA54-69B2-4BD8-816D-100EA209CA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16357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F260CF7B-7006-497F-B742-78AE8B7B5B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021C8753-1A80-4FCB-B423-E1914A56CD7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04A7C32B-8162-4409-BE67-C4CF572BE8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2A556E-B1C3-48D1-ADAC-0382BBACE067}" type="datetimeFigureOut">
              <a:rPr lang="en-US" smtClean="0"/>
              <a:t>3/23/2018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A855EDCB-6B15-4AFA-B10B-F4EB77B642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055468BF-9BB5-48A7-BF0E-3D4271E1D4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A9CA54-69B2-4BD8-816D-100EA209CA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62627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21274EB9-D061-4329-BD68-2332151501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6040FC1A-B9B0-47D2-B12B-4501A8536B7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DA0958AF-629D-45CB-8207-85506627B28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FFBBEC73-ADCD-4029-B86A-B8D7A6E267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2A556E-B1C3-48D1-ADAC-0382BBACE067}" type="datetimeFigureOut">
              <a:rPr lang="en-US" smtClean="0"/>
              <a:t>3/23/2018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3EEC8661-F406-47E1-9958-C4403010B8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9B2FAB16-34CA-488D-8733-5FBADDE2A6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A9CA54-69B2-4BD8-816D-100EA209CA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41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D86DA845-523D-4110-A5E9-C88753AB26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D3778BE7-C6B5-41AA-A96B-8B2480D306B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86C631FD-BEEF-45DB-8C70-4D4FF7DB923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="" xmlns:a16="http://schemas.microsoft.com/office/drawing/2014/main" id="{58A6214C-A749-4503-864A-AD750034843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="" xmlns:a16="http://schemas.microsoft.com/office/drawing/2014/main" id="{CAA55FF7-8E47-4AF7-8AC4-BC872BA78EF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="" xmlns:a16="http://schemas.microsoft.com/office/drawing/2014/main" id="{25EAD650-D69B-41E0-A99D-27F5A9E4E7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2A556E-B1C3-48D1-ADAC-0382BBACE067}" type="datetimeFigureOut">
              <a:rPr lang="en-US" smtClean="0"/>
              <a:t>3/23/2018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="" xmlns:a16="http://schemas.microsoft.com/office/drawing/2014/main" id="{8D981EDD-CA23-47E8-8701-38BB49C4CD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="" xmlns:a16="http://schemas.microsoft.com/office/drawing/2014/main" id="{176BFC4D-A0CE-4E81-9BD0-8F6CCE46DF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A9CA54-69B2-4BD8-816D-100EA209CA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81106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8F0331BB-5CF9-45B0-8545-3F9067887D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="" xmlns:a16="http://schemas.microsoft.com/office/drawing/2014/main" id="{B68E3FC2-B78C-4967-8FC2-658148848F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2A556E-B1C3-48D1-ADAC-0382BBACE067}" type="datetimeFigureOut">
              <a:rPr lang="en-US" smtClean="0"/>
              <a:t>3/23/2018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="" xmlns:a16="http://schemas.microsoft.com/office/drawing/2014/main" id="{207CCC4E-BD18-4F3C-AE65-5CE9FADFF2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="" xmlns:a16="http://schemas.microsoft.com/office/drawing/2014/main" id="{D6699859-B131-48A2-98CB-7F35034328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A9CA54-69B2-4BD8-816D-100EA209CA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29188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="" xmlns:a16="http://schemas.microsoft.com/office/drawing/2014/main" id="{A49B503D-32F7-4FC5-9676-D7EE8A4F84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2A556E-B1C3-48D1-ADAC-0382BBACE067}" type="datetimeFigureOut">
              <a:rPr lang="en-US" smtClean="0"/>
              <a:t>3/23/2018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="" xmlns:a16="http://schemas.microsoft.com/office/drawing/2014/main" id="{EBEBA308-42B9-4B78-9F19-B5C4F50821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348DDE47-8288-4A53-BBD0-A92965241B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A9CA54-69B2-4BD8-816D-100EA209CA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03211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63B02D9F-ACF2-466D-AE5F-D560A62FF9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9FB0201-8E92-4D52-BAEA-338912ECA5E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9857A885-97BB-4F70-9189-A130CA6E7A7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041E33E8-9E60-4732-9B67-A5B03E7006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2A556E-B1C3-48D1-ADAC-0382BBACE067}" type="datetimeFigureOut">
              <a:rPr lang="en-US" smtClean="0"/>
              <a:t>3/23/2018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F6D558D2-B64F-4EF5-9BA9-DADA4D2908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874E7E95-09B5-406F-B83B-905068DA7A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A9CA54-69B2-4BD8-816D-100EA209CA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91554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97AC0D87-7F8C-44A0-898B-2C31FCC7FE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="" xmlns:a16="http://schemas.microsoft.com/office/drawing/2014/main" id="{B4BACB6B-E92B-471D-ADB2-600E812C2E8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113EB2A8-1E20-4B2D-AD08-97FF7665882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3CBDE332-1887-48E0-8438-5B704ACAB5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2A556E-B1C3-48D1-ADAC-0382BBACE067}" type="datetimeFigureOut">
              <a:rPr lang="en-US" smtClean="0"/>
              <a:t>3/23/2018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E8FDF029-3CAF-454E-9629-34B4A99209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B5DDD45A-755F-4DF2-AC61-BC68B057F6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A9CA54-69B2-4BD8-816D-100EA209CA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71987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="" xmlns:a16="http://schemas.microsoft.com/office/drawing/2014/main" id="{30E27F4F-918D-4789-AADA-02AEC90CF3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459E20A6-5EF2-4C89-8524-29BAE917997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3103CE06-74C6-4E6B-98ED-B5A9D3531C3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92A556E-B1C3-48D1-ADAC-0382BBACE067}" type="datetimeFigureOut">
              <a:rPr lang="en-US" smtClean="0"/>
              <a:t>3/23/2018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4E91750A-9D05-4C8F-8BC7-16891B36A37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55A03361-7039-4341-92E1-8D770A59872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AA9CA54-69B2-4BD8-816D-100EA209CA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63404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13" Type="http://schemas.microsoft.com/office/2007/relationships/hdphoto" Target="../media/hdphoto4.wdp"/><Relationship Id="rId3" Type="http://schemas.openxmlformats.org/officeDocument/2006/relationships/image" Target="../media/image19.png"/><Relationship Id="rId7" Type="http://schemas.openxmlformats.org/officeDocument/2006/relationships/image" Target="../media/image21.png"/><Relationship Id="rId12" Type="http://schemas.openxmlformats.org/officeDocument/2006/relationships/image" Target="../media/image25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6" Type="http://schemas.microsoft.com/office/2007/relationships/hdphoto" Target="../media/hdphoto2.wdp"/><Relationship Id="rId11" Type="http://schemas.microsoft.com/office/2007/relationships/hdphoto" Target="../media/hdphoto3.wdp"/><Relationship Id="rId5" Type="http://schemas.openxmlformats.org/officeDocument/2006/relationships/image" Target="../media/image20.png"/><Relationship Id="rId10" Type="http://schemas.openxmlformats.org/officeDocument/2006/relationships/image" Target="../media/image24.png"/><Relationship Id="rId4" Type="http://schemas.microsoft.com/office/2007/relationships/hdphoto" Target="../media/hdphoto1.wdp"/><Relationship Id="rId9" Type="http://schemas.openxmlformats.org/officeDocument/2006/relationships/image" Target="../media/image23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19915" y="1487315"/>
            <a:ext cx="1364857" cy="1364857"/>
          </a:xfrm>
          <a:prstGeom prst="rect">
            <a:avLst/>
          </a:prstGeom>
        </p:spPr>
      </p:pic>
      <p:sp>
        <p:nvSpPr>
          <p:cNvPr id="7" name="Title 1"/>
          <p:cNvSpPr txBox="1">
            <a:spLocks/>
          </p:cNvSpPr>
          <p:nvPr/>
        </p:nvSpPr>
        <p:spPr>
          <a:xfrm>
            <a:off x="4016569" y="1298376"/>
            <a:ext cx="7263728" cy="187220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4000" dirty="0" smtClean="0">
                <a:ea typeface="Open Sans Light" panose="020B0306030504020204" pitchFamily="34" charset="0"/>
                <a:cs typeface="Open Sans Light" panose="020B0306030504020204" pitchFamily="34" charset="0"/>
              </a:rPr>
              <a:t>Aranet – broadest reach, simplest solutions</a:t>
            </a:r>
            <a:endParaRPr lang="en-GB" sz="4000" dirty="0"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sp>
        <p:nvSpPr>
          <p:cNvPr id="8" name="Right Triangle 7"/>
          <p:cNvSpPr/>
          <p:nvPr/>
        </p:nvSpPr>
        <p:spPr>
          <a:xfrm flipH="1">
            <a:off x="1524000" y="3314700"/>
            <a:ext cx="10668000" cy="3543300"/>
          </a:xfrm>
          <a:prstGeom prst="rtTriangle">
            <a:avLst/>
          </a:prstGeom>
          <a:solidFill>
            <a:srgbClr val="2D939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Right Triangle 10"/>
          <p:cNvSpPr/>
          <p:nvPr/>
        </p:nvSpPr>
        <p:spPr>
          <a:xfrm>
            <a:off x="0" y="4196443"/>
            <a:ext cx="5447928" cy="2661557"/>
          </a:xfrm>
          <a:prstGeom prst="rtTriangle">
            <a:avLst/>
          </a:prstGeom>
          <a:solidFill>
            <a:srgbClr val="CD1E2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289789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 txBox="1">
            <a:spLocks/>
          </p:cNvSpPr>
          <p:nvPr/>
        </p:nvSpPr>
        <p:spPr>
          <a:xfrm>
            <a:off x="3195053" y="11550"/>
            <a:ext cx="5584805" cy="13931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defPPr>
              <a:defRPr lang="en-US"/>
            </a:defPPr>
            <a:lvl1pPr algn="ctr">
              <a:spcBef>
                <a:spcPct val="0"/>
              </a:spcBef>
              <a:buNone/>
              <a:defRPr sz="3600">
                <a:latin typeface="+mj-lt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</a:lstStyle>
          <a:p>
            <a:r>
              <a:rPr lang="lv-LV" dirty="0"/>
              <a:t>ARANET T-PROBE SENSOR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096000" y="3321739"/>
            <a:ext cx="5091974" cy="24314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lv-LV" sz="1900" dirty="0" err="1">
                <a:latin typeface="+mj-lt"/>
                <a:ea typeface="Open Sans Light" panose="020B0306030504020204" pitchFamily="34" charset="0"/>
                <a:cs typeface="Open Sans Light" panose="020B0306030504020204" pitchFamily="34" charset="0"/>
              </a:rPr>
              <a:t>Measures</a:t>
            </a:r>
            <a:r>
              <a:rPr lang="lv-LV" sz="1900" dirty="0">
                <a:latin typeface="+mj-lt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lv-LV" sz="1900" dirty="0" err="1">
                <a:latin typeface="+mj-lt"/>
                <a:ea typeface="Open Sans Light" panose="020B0306030504020204" pitchFamily="34" charset="0"/>
                <a:cs typeface="Open Sans Light" panose="020B0306030504020204" pitchFamily="34" charset="0"/>
              </a:rPr>
              <a:t>temperature</a:t>
            </a:r>
            <a:r>
              <a:rPr lang="lv-LV" sz="1900" dirty="0">
                <a:latin typeface="+mj-lt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lv-LV" sz="1900" dirty="0" err="1">
                <a:latin typeface="+mj-lt"/>
                <a:ea typeface="Open Sans Light" panose="020B0306030504020204" pitchFamily="34" charset="0"/>
                <a:cs typeface="Open Sans Light" panose="020B0306030504020204" pitchFamily="34" charset="0"/>
              </a:rPr>
              <a:t>from</a:t>
            </a:r>
            <a:r>
              <a:rPr lang="lv-LV" sz="1900" dirty="0">
                <a:latin typeface="+mj-lt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en-US" sz="1900" dirty="0">
                <a:latin typeface="+mj-lt"/>
                <a:ea typeface="Open Sans Light" panose="020B0306030504020204" pitchFamily="34" charset="0"/>
                <a:cs typeface="Open Sans Light" panose="020B0306030504020204" pitchFamily="34" charset="0"/>
              </a:rPr>
              <a:t>-55°C to 105 °C/ -67°F to +257°F</a:t>
            </a:r>
            <a:endParaRPr lang="lv-LV" sz="1900" dirty="0">
              <a:latin typeface="+mj-lt"/>
              <a:ea typeface="Open Sans Light" panose="020B0306030504020204" pitchFamily="34" charset="0"/>
              <a:cs typeface="Open Sans Light" panose="020B0306030504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lv-LV" sz="1900" dirty="0" err="1">
                <a:latin typeface="+mj-lt"/>
                <a:ea typeface="Open Sans Light" panose="020B0306030504020204" pitchFamily="34" charset="0"/>
                <a:cs typeface="Open Sans Light" panose="020B0306030504020204" pitchFamily="34" charset="0"/>
              </a:rPr>
              <a:t>Up</a:t>
            </a:r>
            <a:r>
              <a:rPr lang="lv-LV" sz="1900" dirty="0">
                <a:latin typeface="+mj-lt"/>
                <a:ea typeface="Open Sans Light" panose="020B0306030504020204" pitchFamily="34" charset="0"/>
                <a:cs typeface="Open Sans Light" panose="020B0306030504020204" pitchFamily="34" charset="0"/>
              </a:rPr>
              <a:t> to 10 </a:t>
            </a:r>
            <a:r>
              <a:rPr lang="lv-LV" sz="1900" dirty="0" err="1">
                <a:latin typeface="+mj-lt"/>
                <a:ea typeface="Open Sans Light" panose="020B0306030504020204" pitchFamily="34" charset="0"/>
                <a:cs typeface="Open Sans Light" panose="020B0306030504020204" pitchFamily="34" charset="0"/>
              </a:rPr>
              <a:t>meter</a:t>
            </a:r>
            <a:r>
              <a:rPr lang="lv-LV" sz="1900" dirty="0">
                <a:latin typeface="+mj-lt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lv-LV" sz="1900" dirty="0" err="1">
                <a:latin typeface="+mj-lt"/>
                <a:ea typeface="Open Sans Light" panose="020B0306030504020204" pitchFamily="34" charset="0"/>
                <a:cs typeface="Open Sans Light" panose="020B0306030504020204" pitchFamily="34" charset="0"/>
              </a:rPr>
              <a:t>long</a:t>
            </a:r>
            <a:r>
              <a:rPr lang="lv-LV" sz="1900" dirty="0">
                <a:latin typeface="+mj-lt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lv-LV" sz="1900" dirty="0" err="1">
                <a:latin typeface="+mj-lt"/>
                <a:ea typeface="Open Sans Light" panose="020B0306030504020204" pitchFamily="34" charset="0"/>
                <a:cs typeface="Open Sans Light" panose="020B0306030504020204" pitchFamily="34" charset="0"/>
              </a:rPr>
              <a:t>probe</a:t>
            </a:r>
            <a:endParaRPr lang="lv-LV" sz="1900" dirty="0">
              <a:latin typeface="+mj-lt"/>
              <a:ea typeface="Open Sans Light" panose="020B0306030504020204" pitchFamily="34" charset="0"/>
              <a:cs typeface="Open Sans Light" panose="020B0306030504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900" dirty="0">
                <a:latin typeface="+mj-lt"/>
                <a:ea typeface="Open Sans Light" panose="020B0306030504020204" pitchFamily="34" charset="0"/>
                <a:cs typeface="Open Sans Light" panose="020B0306030504020204" pitchFamily="34" charset="0"/>
              </a:rPr>
              <a:t>Data Transmission - every 10 minutes</a:t>
            </a:r>
            <a:endParaRPr lang="lv-LV" sz="1900" dirty="0">
              <a:latin typeface="+mj-lt"/>
              <a:ea typeface="Open Sans Light" panose="020B0306030504020204" pitchFamily="34" charset="0"/>
              <a:cs typeface="Open Sans Light" panose="020B0306030504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lv-LV" sz="1900" dirty="0" err="1">
                <a:latin typeface="+mj-lt"/>
                <a:ea typeface="Open Sans Light" panose="020B0306030504020204" pitchFamily="34" charset="0"/>
                <a:cs typeface="Open Sans Light" panose="020B0306030504020204" pitchFamily="34" charset="0"/>
              </a:rPr>
              <a:t>Up</a:t>
            </a:r>
            <a:r>
              <a:rPr lang="lv-LV" sz="1900" dirty="0">
                <a:latin typeface="+mj-lt"/>
                <a:ea typeface="Open Sans Light" panose="020B0306030504020204" pitchFamily="34" charset="0"/>
                <a:cs typeface="Open Sans Light" panose="020B0306030504020204" pitchFamily="34" charset="0"/>
              </a:rPr>
              <a:t> to 7</a:t>
            </a:r>
            <a:r>
              <a:rPr lang="en-GB" sz="1900" dirty="0" smtClean="0">
                <a:latin typeface="+mj-lt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en-GB" sz="1900" dirty="0">
                <a:latin typeface="+mj-lt"/>
                <a:ea typeface="Open Sans Light" panose="020B0306030504020204" pitchFamily="34" charset="0"/>
                <a:cs typeface="Open Sans Light" panose="020B0306030504020204" pitchFamily="34" charset="0"/>
              </a:rPr>
              <a:t>year battery life</a:t>
            </a:r>
            <a:endParaRPr lang="lv-LV" sz="1900" dirty="0">
              <a:latin typeface="+mj-lt"/>
              <a:ea typeface="Open Sans Light" panose="020B0306030504020204" pitchFamily="34" charset="0"/>
              <a:cs typeface="Open Sans Light" panose="020B0306030504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900" dirty="0">
                <a:latin typeface="+mj-lt"/>
                <a:ea typeface="Open Sans Light" panose="020B0306030504020204" pitchFamily="34" charset="0"/>
                <a:cs typeface="Open Sans Light" panose="020B0306030504020204" pitchFamily="34" charset="0"/>
              </a:rPr>
              <a:t>Protection class IP</a:t>
            </a:r>
            <a:r>
              <a:rPr lang="lv-LV" sz="1900" dirty="0">
                <a:latin typeface="+mj-lt"/>
                <a:ea typeface="Open Sans Light" panose="020B0306030504020204" pitchFamily="34" charset="0"/>
                <a:cs typeface="Open Sans Light" panose="020B0306030504020204" pitchFamily="34" charset="0"/>
              </a:rPr>
              <a:t>68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lv-LV" sz="1900" dirty="0" err="1">
                <a:latin typeface="+mj-lt"/>
                <a:ea typeface="Open Sans Light" panose="020B0306030504020204" pitchFamily="34" charset="0"/>
                <a:cs typeface="Open Sans Light" panose="020B0306030504020204" pitchFamily="34" charset="0"/>
              </a:rPr>
              <a:t>For</a:t>
            </a:r>
            <a:r>
              <a:rPr lang="lv-LV" sz="1900" dirty="0">
                <a:latin typeface="+mj-lt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lv-LV" sz="1900" dirty="0" err="1">
                <a:latin typeface="+mj-lt"/>
                <a:ea typeface="Open Sans Light" panose="020B0306030504020204" pitchFamily="34" charset="0"/>
                <a:cs typeface="Open Sans Light" panose="020B0306030504020204" pitchFamily="34" charset="0"/>
              </a:rPr>
              <a:t>indoor</a:t>
            </a:r>
            <a:r>
              <a:rPr lang="lv-LV" sz="1900" dirty="0">
                <a:latin typeface="+mj-lt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lv-LV" sz="1900" dirty="0" err="1">
                <a:latin typeface="+mj-lt"/>
                <a:ea typeface="Open Sans Light" panose="020B0306030504020204" pitchFamily="34" charset="0"/>
                <a:cs typeface="Open Sans Light" panose="020B0306030504020204" pitchFamily="34" charset="0"/>
              </a:rPr>
              <a:t>or</a:t>
            </a:r>
            <a:r>
              <a:rPr lang="lv-LV" sz="1900" dirty="0">
                <a:latin typeface="+mj-lt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lv-LV" sz="1900" dirty="0" err="1">
                <a:latin typeface="+mj-lt"/>
                <a:ea typeface="Open Sans Light" panose="020B0306030504020204" pitchFamily="34" charset="0"/>
                <a:cs typeface="Open Sans Light" panose="020B0306030504020204" pitchFamily="34" charset="0"/>
              </a:rPr>
              <a:t>outdoor</a:t>
            </a:r>
            <a:r>
              <a:rPr lang="lv-LV" sz="1900" dirty="0">
                <a:latin typeface="+mj-lt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lv-LV" sz="1900" dirty="0" err="1">
                <a:latin typeface="+mj-lt"/>
                <a:ea typeface="Open Sans Light" panose="020B0306030504020204" pitchFamily="34" charset="0"/>
                <a:cs typeface="Open Sans Light" panose="020B0306030504020204" pitchFamily="34" charset="0"/>
              </a:rPr>
              <a:t>use</a:t>
            </a:r>
            <a:endParaRPr lang="lv-LV" sz="1900" dirty="0">
              <a:latin typeface="+mj-lt"/>
              <a:ea typeface="Open Sans Light" panose="020B0306030504020204" pitchFamily="34" charset="0"/>
              <a:cs typeface="Open Sans Light" panose="020B0306030504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900" dirty="0">
                <a:latin typeface="+mj-lt"/>
                <a:ea typeface="Open Sans Light" panose="020B0306030504020204" pitchFamily="34" charset="0"/>
                <a:cs typeface="Open Sans Light" panose="020B0306030504020204" pitchFamily="34" charset="0"/>
              </a:rPr>
              <a:t>Dimensions 35mmØx120mm / 1.4inØx4.7</a:t>
            </a:r>
            <a:r>
              <a:rPr lang="lv-LV" sz="1900" dirty="0" err="1">
                <a:latin typeface="+mj-lt"/>
                <a:ea typeface="Open Sans Light" panose="020B0306030504020204" pitchFamily="34" charset="0"/>
                <a:cs typeface="Open Sans Light" panose="020B0306030504020204" pitchFamily="34" charset="0"/>
              </a:rPr>
              <a:t>in</a:t>
            </a:r>
            <a:r>
              <a:rPr lang="en-GB" sz="1900" dirty="0">
                <a:latin typeface="+mj-lt"/>
                <a:ea typeface="Open Sans Light" panose="020B0306030504020204" pitchFamily="34" charset="0"/>
                <a:cs typeface="Open Sans Light" panose="020B0306030504020204" pitchFamily="34" charset="0"/>
              </a:rPr>
              <a:t>	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757"/>
          <a:stretch/>
        </p:blipFill>
        <p:spPr>
          <a:xfrm>
            <a:off x="0" y="6494802"/>
            <a:ext cx="12192000" cy="363198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63ECB628-165E-485F-B023-D4933C966E17}"/>
              </a:ext>
            </a:extLst>
          </p:cNvPr>
          <p:cNvSpPr txBox="1"/>
          <p:nvPr/>
        </p:nvSpPr>
        <p:spPr>
          <a:xfrm>
            <a:off x="5899960" y="1763038"/>
            <a:ext cx="509197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lv-LV" sz="2000" dirty="0" err="1">
                <a:latin typeface="+mj-lt"/>
                <a:ea typeface="Open Sans Light" panose="020B0306030504020204" pitchFamily="34" charset="0"/>
                <a:cs typeface="Open Sans Light" panose="020B0306030504020204" pitchFamily="34" charset="0"/>
              </a:rPr>
              <a:t>The</a:t>
            </a:r>
            <a:r>
              <a:rPr lang="lv-LV" sz="2000" dirty="0">
                <a:latin typeface="+mj-lt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lv-LV" sz="2000" dirty="0" err="1">
                <a:latin typeface="+mj-lt"/>
                <a:ea typeface="Open Sans Light" panose="020B0306030504020204" pitchFamily="34" charset="0"/>
                <a:cs typeface="Open Sans Light" panose="020B0306030504020204" pitchFamily="34" charset="0"/>
              </a:rPr>
              <a:t>Aranet</a:t>
            </a:r>
            <a:r>
              <a:rPr lang="lv-LV" sz="2000" dirty="0">
                <a:latin typeface="+mj-lt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lv-LV" sz="2000" dirty="0" err="1">
                <a:latin typeface="+mj-lt"/>
                <a:ea typeface="Open Sans Light" panose="020B0306030504020204" pitchFamily="34" charset="0"/>
                <a:cs typeface="Open Sans Light" panose="020B0306030504020204" pitchFamily="34" charset="0"/>
              </a:rPr>
              <a:t>temperature</a:t>
            </a:r>
            <a:r>
              <a:rPr lang="lv-LV" sz="2000" dirty="0">
                <a:latin typeface="+mj-lt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lv-LV" sz="2000" dirty="0" err="1">
                <a:latin typeface="+mj-lt"/>
                <a:ea typeface="Open Sans Light" panose="020B0306030504020204" pitchFamily="34" charset="0"/>
                <a:cs typeface="Open Sans Light" panose="020B0306030504020204" pitchFamily="34" charset="0"/>
              </a:rPr>
              <a:t>probe</a:t>
            </a:r>
            <a:r>
              <a:rPr lang="lv-LV" sz="2000" dirty="0">
                <a:latin typeface="+mj-lt"/>
                <a:ea typeface="Open Sans Light" panose="020B0306030504020204" pitchFamily="34" charset="0"/>
                <a:cs typeface="Open Sans Light" panose="020B0306030504020204" pitchFamily="34" charset="0"/>
              </a:rPr>
              <a:t> sensor </a:t>
            </a:r>
            <a:r>
              <a:rPr lang="lv-LV" sz="2000" dirty="0" err="1">
                <a:latin typeface="+mj-lt"/>
                <a:ea typeface="Open Sans Light" panose="020B0306030504020204" pitchFamily="34" charset="0"/>
                <a:cs typeface="Open Sans Light" panose="020B0306030504020204" pitchFamily="34" charset="0"/>
              </a:rPr>
              <a:t>allows</a:t>
            </a:r>
            <a:r>
              <a:rPr lang="lv-LV" sz="2000" dirty="0">
                <a:latin typeface="+mj-lt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lv-LV" sz="2000" dirty="0" err="1">
                <a:latin typeface="+mj-lt"/>
                <a:ea typeface="Open Sans Light" panose="020B0306030504020204" pitchFamily="34" charset="0"/>
                <a:cs typeface="Open Sans Light" panose="020B0306030504020204" pitchFamily="34" charset="0"/>
              </a:rPr>
              <a:t>you</a:t>
            </a:r>
            <a:r>
              <a:rPr lang="lv-LV" sz="2000" dirty="0">
                <a:latin typeface="+mj-lt"/>
                <a:ea typeface="Open Sans Light" panose="020B0306030504020204" pitchFamily="34" charset="0"/>
                <a:cs typeface="Open Sans Light" panose="020B0306030504020204" pitchFamily="34" charset="0"/>
              </a:rPr>
              <a:t> to </a:t>
            </a:r>
            <a:r>
              <a:rPr lang="lv-LV" sz="2000" dirty="0" err="1" smtClean="0">
                <a:latin typeface="+mj-lt"/>
                <a:ea typeface="Open Sans Light" panose="020B0306030504020204" pitchFamily="34" charset="0"/>
                <a:cs typeface="Open Sans Light" panose="020B0306030504020204" pitchFamily="34" charset="0"/>
              </a:rPr>
              <a:t>measure</a:t>
            </a:r>
            <a:r>
              <a:rPr lang="lv-LV" sz="2000" dirty="0" smtClean="0">
                <a:latin typeface="+mj-lt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lv-LV" sz="2000" dirty="0" err="1">
                <a:latin typeface="+mj-lt"/>
                <a:ea typeface="Open Sans Light" panose="020B0306030504020204" pitchFamily="34" charset="0"/>
                <a:cs typeface="Open Sans Light" panose="020B0306030504020204" pitchFamily="34" charset="0"/>
              </a:rPr>
              <a:t>temperature</a:t>
            </a:r>
            <a:r>
              <a:rPr lang="lv-LV" sz="2000" dirty="0">
                <a:latin typeface="+mj-lt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lv-LV" sz="2000" dirty="0" err="1">
                <a:latin typeface="+mj-lt"/>
                <a:ea typeface="Open Sans Light" panose="020B0306030504020204" pitchFamily="34" charset="0"/>
                <a:cs typeface="Open Sans Light" panose="020B0306030504020204" pitchFamily="34" charset="0"/>
              </a:rPr>
              <a:t>in</a:t>
            </a:r>
            <a:r>
              <a:rPr lang="lv-LV" sz="2000" dirty="0">
                <a:latin typeface="+mj-lt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lv-LV" sz="2000" dirty="0" err="1">
                <a:latin typeface="+mj-lt"/>
                <a:ea typeface="Open Sans Light" panose="020B0306030504020204" pitchFamily="34" charset="0"/>
                <a:cs typeface="Open Sans Light" panose="020B0306030504020204" pitchFamily="34" charset="0"/>
              </a:rPr>
              <a:t>difficult</a:t>
            </a:r>
            <a:r>
              <a:rPr lang="lv-LV" sz="2000" dirty="0">
                <a:latin typeface="+mj-lt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lv-LV" sz="2000" dirty="0">
                <a:latin typeface="+mj-lt"/>
                <a:ea typeface="Open Sans Light" panose="020B0306030504020204" pitchFamily="34" charset="0"/>
                <a:cs typeface="Open Sans Light" panose="020B0306030504020204" pitchFamily="34" charset="0"/>
              </a:rPr>
              <a:t>to </a:t>
            </a:r>
            <a:r>
              <a:rPr lang="lv-LV" sz="2000" dirty="0" err="1">
                <a:latin typeface="+mj-lt"/>
                <a:ea typeface="Open Sans Light" panose="020B0306030504020204" pitchFamily="34" charset="0"/>
                <a:cs typeface="Open Sans Light" panose="020B0306030504020204" pitchFamily="34" charset="0"/>
              </a:rPr>
              <a:t>reach</a:t>
            </a:r>
            <a:r>
              <a:rPr lang="lv-LV" sz="2000" dirty="0">
                <a:latin typeface="+mj-lt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lv-LV" sz="2000" dirty="0" err="1">
                <a:latin typeface="+mj-lt"/>
                <a:ea typeface="Open Sans Light" panose="020B0306030504020204" pitchFamily="34" charset="0"/>
                <a:cs typeface="Open Sans Light" panose="020B0306030504020204" pitchFamily="34" charset="0"/>
              </a:rPr>
              <a:t>places</a:t>
            </a:r>
            <a:r>
              <a:rPr lang="lv-LV" sz="2000" dirty="0">
                <a:latin typeface="+mj-lt"/>
                <a:ea typeface="Open Sans Light" panose="020B0306030504020204" pitchFamily="34" charset="0"/>
                <a:cs typeface="Open Sans Light" panose="020B0306030504020204" pitchFamily="34" charset="0"/>
              </a:rPr>
              <a:t>, </a:t>
            </a:r>
            <a:r>
              <a:rPr lang="lv-LV" sz="2000" dirty="0" err="1" smtClean="0">
                <a:latin typeface="+mj-lt"/>
                <a:ea typeface="Open Sans Light" panose="020B0306030504020204" pitchFamily="34" charset="0"/>
                <a:cs typeface="Open Sans Light" panose="020B0306030504020204" pitchFamily="34" charset="0"/>
              </a:rPr>
              <a:t>measure</a:t>
            </a:r>
            <a:r>
              <a:rPr lang="lv-LV" sz="2000" dirty="0" smtClean="0">
                <a:latin typeface="+mj-lt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lv-LV" sz="2000" dirty="0" err="1" smtClean="0">
                <a:latin typeface="+mj-lt"/>
                <a:ea typeface="Open Sans Light" panose="020B0306030504020204" pitchFamily="34" charset="0"/>
                <a:cs typeface="Open Sans Light" panose="020B0306030504020204" pitchFamily="34" charset="0"/>
              </a:rPr>
              <a:t>air</a:t>
            </a:r>
            <a:r>
              <a:rPr lang="lv-LV" sz="2000" dirty="0" smtClean="0">
                <a:latin typeface="+mj-lt"/>
                <a:ea typeface="Open Sans Light" panose="020B0306030504020204" pitchFamily="34" charset="0"/>
                <a:cs typeface="Open Sans Light" panose="020B0306030504020204" pitchFamily="34" charset="0"/>
              </a:rPr>
              <a:t>, </a:t>
            </a:r>
            <a:r>
              <a:rPr lang="lv-LV" sz="2000" dirty="0" err="1">
                <a:latin typeface="+mj-lt"/>
                <a:ea typeface="Open Sans Light" panose="020B0306030504020204" pitchFamily="34" charset="0"/>
                <a:cs typeface="Open Sans Light" panose="020B0306030504020204" pitchFamily="34" charset="0"/>
              </a:rPr>
              <a:t>surface</a:t>
            </a:r>
            <a:r>
              <a:rPr lang="lv-LV" sz="2000" dirty="0">
                <a:latin typeface="+mj-lt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lv-LV" sz="2000" dirty="0" err="1">
                <a:latin typeface="+mj-lt"/>
                <a:ea typeface="Open Sans Light" panose="020B0306030504020204" pitchFamily="34" charset="0"/>
                <a:cs typeface="Open Sans Light" panose="020B0306030504020204" pitchFamily="34" charset="0"/>
              </a:rPr>
              <a:t>or</a:t>
            </a:r>
            <a:r>
              <a:rPr lang="lv-LV" sz="2000" dirty="0">
                <a:latin typeface="+mj-lt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lv-LV" sz="2000" dirty="0" err="1">
                <a:latin typeface="+mj-lt"/>
                <a:ea typeface="Open Sans Light" panose="020B0306030504020204" pitchFamily="34" charset="0"/>
                <a:cs typeface="Open Sans Light" panose="020B0306030504020204" pitchFamily="34" charset="0"/>
              </a:rPr>
              <a:t>liquid</a:t>
            </a:r>
            <a:r>
              <a:rPr lang="lv-LV" sz="2000" dirty="0">
                <a:latin typeface="+mj-lt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lv-LV" sz="2000" dirty="0" err="1">
                <a:latin typeface="+mj-lt"/>
                <a:ea typeface="Open Sans Light" panose="020B0306030504020204" pitchFamily="34" charset="0"/>
                <a:cs typeface="Open Sans Light" panose="020B0306030504020204" pitchFamily="34" charset="0"/>
              </a:rPr>
              <a:t>temperature</a:t>
            </a:r>
            <a:r>
              <a:rPr lang="lv-LV" sz="2000" dirty="0">
                <a:latin typeface="+mj-lt"/>
                <a:ea typeface="Open Sans Light" panose="020B0306030504020204" pitchFamily="34" charset="0"/>
                <a:cs typeface="Open Sans Light" panose="020B0306030504020204" pitchFamily="34" charset="0"/>
              </a:rPr>
              <a:t>.</a:t>
            </a:r>
            <a:endParaRPr lang="en-US" sz="2000" dirty="0">
              <a:latin typeface="+mj-lt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0111" y="1650776"/>
            <a:ext cx="4531555" cy="44852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31530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 txBox="1">
            <a:spLocks/>
          </p:cNvSpPr>
          <p:nvPr/>
        </p:nvSpPr>
        <p:spPr>
          <a:xfrm>
            <a:off x="3195053" y="11550"/>
            <a:ext cx="6660147" cy="13931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defPPr>
              <a:defRPr lang="en-US"/>
            </a:defPPr>
            <a:lvl1pPr algn="ctr">
              <a:spcBef>
                <a:spcPct val="0"/>
              </a:spcBef>
              <a:buNone/>
              <a:defRPr sz="3600">
                <a:latin typeface="+mj-lt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</a:lstStyle>
          <a:p>
            <a:r>
              <a:rPr lang="lv-LV" dirty="0"/>
              <a:t>ARANET PT100 TRANSMITTER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096000" y="3224634"/>
            <a:ext cx="5091974" cy="33085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lv-LV" sz="1900" dirty="0" err="1">
                <a:latin typeface="+mj-lt"/>
                <a:ea typeface="Open Sans Light" panose="020B0306030504020204" pitchFamily="34" charset="0"/>
                <a:cs typeface="Open Sans Light" panose="020B0306030504020204" pitchFamily="34" charset="0"/>
              </a:rPr>
              <a:t>Measures</a:t>
            </a:r>
            <a:r>
              <a:rPr lang="lv-LV" sz="1900" dirty="0">
                <a:latin typeface="+mj-lt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lv-LV" sz="1900" dirty="0" err="1">
                <a:latin typeface="+mj-lt"/>
                <a:ea typeface="Open Sans Light" panose="020B0306030504020204" pitchFamily="34" charset="0"/>
                <a:cs typeface="Open Sans Light" panose="020B0306030504020204" pitchFamily="34" charset="0"/>
              </a:rPr>
              <a:t>temperature</a:t>
            </a:r>
            <a:r>
              <a:rPr lang="lv-LV" sz="1900" dirty="0">
                <a:latin typeface="+mj-lt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en-GB" sz="1900" dirty="0">
                <a:latin typeface="+mj-lt"/>
                <a:ea typeface="Open Sans Light" panose="020B0306030504020204" pitchFamily="34" charset="0"/>
                <a:cs typeface="Open Sans Light" panose="020B0306030504020204" pitchFamily="34" charset="0"/>
              </a:rPr>
              <a:t>200°C (-328°F) up to 800°C (1472°F</a:t>
            </a:r>
            <a:r>
              <a:rPr lang="en-GB" sz="1900" dirty="0" smtClean="0">
                <a:latin typeface="+mj-lt"/>
                <a:ea typeface="Open Sans Light" panose="020B0306030504020204" pitchFamily="34" charset="0"/>
                <a:cs typeface="Open Sans Light" panose="020B0306030504020204" pitchFamily="34" charset="0"/>
              </a:rPr>
              <a:t>)</a:t>
            </a:r>
            <a:r>
              <a:rPr lang="lv-LV" sz="1900" dirty="0" smtClean="0">
                <a:latin typeface="+mj-lt"/>
                <a:ea typeface="Open Sans Light" panose="020B0306030504020204" pitchFamily="34" charset="0"/>
                <a:cs typeface="Open Sans Light" panose="020B0306030504020204" pitchFamily="34" charset="0"/>
              </a:rPr>
              <a:t>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900" dirty="0">
                <a:latin typeface="+mj-lt"/>
                <a:ea typeface="Open Sans Light" panose="020B0306030504020204" pitchFamily="34" charset="0"/>
                <a:cs typeface="Open Sans Light" panose="020B0306030504020204" pitchFamily="34" charset="0"/>
              </a:rPr>
              <a:t>Probe type: Any class </a:t>
            </a:r>
            <a:r>
              <a:rPr lang="en-GB" sz="1900" dirty="0" smtClean="0">
                <a:latin typeface="+mj-lt"/>
                <a:ea typeface="Open Sans Light" panose="020B0306030504020204" pitchFamily="34" charset="0"/>
                <a:cs typeface="Open Sans Light" panose="020B0306030504020204" pitchFamily="34" charset="0"/>
              </a:rPr>
              <a:t>PT100</a:t>
            </a:r>
            <a:r>
              <a:rPr lang="lv-LV" sz="1900" dirty="0" smtClean="0">
                <a:latin typeface="+mj-lt"/>
                <a:ea typeface="Open Sans Light" panose="020B0306030504020204" pitchFamily="34" charset="0"/>
                <a:cs typeface="Open Sans Light" panose="020B0306030504020204" pitchFamily="34" charset="0"/>
              </a:rPr>
              <a:t>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lv-LV" sz="1900" dirty="0" smtClean="0">
                <a:latin typeface="+mj-lt"/>
                <a:ea typeface="Open Sans Light" panose="020B0306030504020204" pitchFamily="34" charset="0"/>
                <a:cs typeface="Open Sans Light" panose="020B0306030504020204" pitchFamily="34" charset="0"/>
              </a:rPr>
              <a:t>2-wire </a:t>
            </a:r>
            <a:r>
              <a:rPr lang="lv-LV" sz="1900" dirty="0" err="1" smtClean="0">
                <a:latin typeface="+mj-lt"/>
                <a:ea typeface="Open Sans Light" panose="020B0306030504020204" pitchFamily="34" charset="0"/>
                <a:cs typeface="Open Sans Light" panose="020B0306030504020204" pitchFamily="34" charset="0"/>
              </a:rPr>
              <a:t>and</a:t>
            </a:r>
            <a:r>
              <a:rPr lang="lv-LV" sz="1900" dirty="0" smtClean="0">
                <a:latin typeface="+mj-lt"/>
                <a:ea typeface="Open Sans Light" panose="020B0306030504020204" pitchFamily="34" charset="0"/>
                <a:cs typeface="Open Sans Light" panose="020B0306030504020204" pitchFamily="34" charset="0"/>
              </a:rPr>
              <a:t> 4-wire </a:t>
            </a:r>
            <a:r>
              <a:rPr lang="lv-LV" sz="1900" dirty="0" err="1" smtClean="0">
                <a:latin typeface="+mj-lt"/>
                <a:ea typeface="Open Sans Light" panose="020B0306030504020204" pitchFamily="34" charset="0"/>
                <a:cs typeface="Open Sans Light" panose="020B0306030504020204" pitchFamily="34" charset="0"/>
              </a:rPr>
              <a:t>connections</a:t>
            </a:r>
            <a:endParaRPr lang="lv-LV" sz="1900" dirty="0" smtClean="0">
              <a:latin typeface="+mj-lt"/>
              <a:ea typeface="Open Sans Light" panose="020B0306030504020204" pitchFamily="34" charset="0"/>
              <a:cs typeface="Open Sans Light" panose="020B0306030504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lv-LV" sz="1900" dirty="0" err="1" smtClean="0">
                <a:latin typeface="+mj-lt"/>
                <a:ea typeface="Open Sans Light" panose="020B0306030504020204" pitchFamily="34" charset="0"/>
                <a:cs typeface="Open Sans Light" panose="020B0306030504020204" pitchFamily="34" charset="0"/>
              </a:rPr>
              <a:t>Up</a:t>
            </a:r>
            <a:r>
              <a:rPr lang="lv-LV" sz="1900" dirty="0" smtClean="0">
                <a:latin typeface="+mj-lt"/>
                <a:ea typeface="Open Sans Light" panose="020B0306030504020204" pitchFamily="34" charset="0"/>
                <a:cs typeface="Open Sans Light" panose="020B0306030504020204" pitchFamily="34" charset="0"/>
              </a:rPr>
              <a:t> to 10 </a:t>
            </a:r>
            <a:r>
              <a:rPr lang="lv-LV" sz="1900" dirty="0" err="1" smtClean="0">
                <a:latin typeface="+mj-lt"/>
                <a:ea typeface="Open Sans Light" panose="020B0306030504020204" pitchFamily="34" charset="0"/>
                <a:cs typeface="Open Sans Light" panose="020B0306030504020204" pitchFamily="34" charset="0"/>
              </a:rPr>
              <a:t>meter</a:t>
            </a:r>
            <a:r>
              <a:rPr lang="lv-LV" sz="1900" dirty="0" smtClean="0">
                <a:latin typeface="+mj-lt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lv-LV" sz="1900" dirty="0" err="1" smtClean="0">
                <a:latin typeface="+mj-lt"/>
                <a:ea typeface="Open Sans Light" panose="020B0306030504020204" pitchFamily="34" charset="0"/>
                <a:cs typeface="Open Sans Light" panose="020B0306030504020204" pitchFamily="34" charset="0"/>
              </a:rPr>
              <a:t>long</a:t>
            </a:r>
            <a:r>
              <a:rPr lang="lv-LV" sz="1900" dirty="0" smtClean="0">
                <a:latin typeface="+mj-lt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lv-LV" sz="1900" dirty="0" err="1" smtClean="0">
                <a:latin typeface="+mj-lt"/>
                <a:ea typeface="Open Sans Light" panose="020B0306030504020204" pitchFamily="34" charset="0"/>
                <a:cs typeface="Open Sans Light" panose="020B0306030504020204" pitchFamily="34" charset="0"/>
              </a:rPr>
              <a:t>probe</a:t>
            </a:r>
            <a:r>
              <a:rPr lang="lv-LV" sz="1900" dirty="0" smtClean="0">
                <a:latin typeface="+mj-lt"/>
                <a:ea typeface="Open Sans Light" panose="020B0306030504020204" pitchFamily="34" charset="0"/>
                <a:cs typeface="Open Sans Light" panose="020B0306030504020204" pitchFamily="34" charset="0"/>
              </a:rPr>
              <a:t>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900" dirty="0" smtClean="0">
                <a:latin typeface="+mj-lt"/>
                <a:ea typeface="Open Sans Light" panose="020B0306030504020204" pitchFamily="34" charset="0"/>
                <a:cs typeface="Open Sans Light" panose="020B0306030504020204" pitchFamily="34" charset="0"/>
              </a:rPr>
              <a:t>Data </a:t>
            </a:r>
            <a:r>
              <a:rPr lang="en-GB" sz="1900" dirty="0">
                <a:latin typeface="+mj-lt"/>
                <a:ea typeface="Open Sans Light" panose="020B0306030504020204" pitchFamily="34" charset="0"/>
                <a:cs typeface="Open Sans Light" panose="020B0306030504020204" pitchFamily="34" charset="0"/>
              </a:rPr>
              <a:t>Transmission - every 10 </a:t>
            </a:r>
            <a:r>
              <a:rPr lang="en-GB" sz="1900" dirty="0" smtClean="0">
                <a:latin typeface="+mj-lt"/>
                <a:ea typeface="Open Sans Light" panose="020B0306030504020204" pitchFamily="34" charset="0"/>
                <a:cs typeface="Open Sans Light" panose="020B0306030504020204" pitchFamily="34" charset="0"/>
              </a:rPr>
              <a:t>minutes</a:t>
            </a:r>
            <a:r>
              <a:rPr lang="lv-LV" sz="1900" dirty="0" smtClean="0">
                <a:latin typeface="+mj-lt"/>
                <a:ea typeface="Open Sans Light" panose="020B0306030504020204" pitchFamily="34" charset="0"/>
                <a:cs typeface="Open Sans Light" panose="020B0306030504020204" pitchFamily="34" charset="0"/>
              </a:rPr>
              <a:t>;</a:t>
            </a:r>
            <a:endParaRPr lang="lv-LV" sz="1900" dirty="0">
              <a:latin typeface="+mj-lt"/>
              <a:ea typeface="Open Sans Light" panose="020B0306030504020204" pitchFamily="34" charset="0"/>
              <a:cs typeface="Open Sans Light" panose="020B0306030504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lv-LV" sz="1900" dirty="0" err="1">
                <a:latin typeface="+mj-lt"/>
                <a:ea typeface="Open Sans Light" panose="020B0306030504020204" pitchFamily="34" charset="0"/>
                <a:cs typeface="Open Sans Light" panose="020B0306030504020204" pitchFamily="34" charset="0"/>
              </a:rPr>
              <a:t>Up</a:t>
            </a:r>
            <a:r>
              <a:rPr lang="lv-LV" sz="1900" dirty="0">
                <a:latin typeface="+mj-lt"/>
                <a:ea typeface="Open Sans Light" panose="020B0306030504020204" pitchFamily="34" charset="0"/>
                <a:cs typeface="Open Sans Light" panose="020B0306030504020204" pitchFamily="34" charset="0"/>
              </a:rPr>
              <a:t> to </a:t>
            </a:r>
            <a:r>
              <a:rPr lang="lv-LV" sz="1900" dirty="0" smtClean="0">
                <a:latin typeface="+mj-lt"/>
                <a:ea typeface="Open Sans Light" panose="020B0306030504020204" pitchFamily="34" charset="0"/>
                <a:cs typeface="Open Sans Light" panose="020B0306030504020204" pitchFamily="34" charset="0"/>
              </a:rPr>
              <a:t>7 </a:t>
            </a:r>
            <a:r>
              <a:rPr lang="en-GB" sz="1900" dirty="0" smtClean="0">
                <a:latin typeface="+mj-lt"/>
                <a:ea typeface="Open Sans Light" panose="020B0306030504020204" pitchFamily="34" charset="0"/>
                <a:cs typeface="Open Sans Light" panose="020B0306030504020204" pitchFamily="34" charset="0"/>
              </a:rPr>
              <a:t>year </a:t>
            </a:r>
            <a:r>
              <a:rPr lang="en-GB" sz="1900" dirty="0">
                <a:latin typeface="+mj-lt"/>
                <a:ea typeface="Open Sans Light" panose="020B0306030504020204" pitchFamily="34" charset="0"/>
                <a:cs typeface="Open Sans Light" panose="020B0306030504020204" pitchFamily="34" charset="0"/>
              </a:rPr>
              <a:t>battery </a:t>
            </a:r>
            <a:r>
              <a:rPr lang="en-GB" sz="1900" dirty="0" smtClean="0">
                <a:latin typeface="+mj-lt"/>
                <a:ea typeface="Open Sans Light" panose="020B0306030504020204" pitchFamily="34" charset="0"/>
                <a:cs typeface="Open Sans Light" panose="020B0306030504020204" pitchFamily="34" charset="0"/>
              </a:rPr>
              <a:t>life</a:t>
            </a:r>
            <a:r>
              <a:rPr lang="lv-LV" sz="1900" dirty="0" smtClean="0">
                <a:latin typeface="+mj-lt"/>
                <a:ea typeface="Open Sans Light" panose="020B0306030504020204" pitchFamily="34" charset="0"/>
                <a:cs typeface="Open Sans Light" panose="020B0306030504020204" pitchFamily="34" charset="0"/>
              </a:rPr>
              <a:t>;</a:t>
            </a:r>
            <a:endParaRPr lang="lv-LV" sz="1900" dirty="0">
              <a:latin typeface="+mj-lt"/>
              <a:ea typeface="Open Sans Light" panose="020B0306030504020204" pitchFamily="34" charset="0"/>
              <a:cs typeface="Open Sans Light" panose="020B0306030504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900" dirty="0">
                <a:latin typeface="+mj-lt"/>
                <a:ea typeface="Open Sans Light" panose="020B0306030504020204" pitchFamily="34" charset="0"/>
                <a:cs typeface="Open Sans Light" panose="020B0306030504020204" pitchFamily="34" charset="0"/>
              </a:rPr>
              <a:t>Protection class IP</a:t>
            </a:r>
            <a:r>
              <a:rPr lang="lv-LV" sz="1900" dirty="0" smtClean="0">
                <a:latin typeface="+mj-lt"/>
                <a:ea typeface="Open Sans Light" panose="020B0306030504020204" pitchFamily="34" charset="0"/>
                <a:cs typeface="Open Sans Light" panose="020B0306030504020204" pitchFamily="34" charset="0"/>
              </a:rPr>
              <a:t>68;</a:t>
            </a:r>
            <a:endParaRPr lang="lv-LV" sz="1900" dirty="0">
              <a:latin typeface="+mj-lt"/>
              <a:ea typeface="Open Sans Light" panose="020B0306030504020204" pitchFamily="34" charset="0"/>
              <a:cs typeface="Open Sans Light" panose="020B0306030504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lv-LV" sz="1900" dirty="0" err="1">
                <a:latin typeface="+mj-lt"/>
                <a:ea typeface="Open Sans Light" panose="020B0306030504020204" pitchFamily="34" charset="0"/>
                <a:cs typeface="Open Sans Light" panose="020B0306030504020204" pitchFamily="34" charset="0"/>
              </a:rPr>
              <a:t>For</a:t>
            </a:r>
            <a:r>
              <a:rPr lang="lv-LV" sz="1900" dirty="0">
                <a:latin typeface="+mj-lt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lv-LV" sz="1900" dirty="0" err="1">
                <a:latin typeface="+mj-lt"/>
                <a:ea typeface="Open Sans Light" panose="020B0306030504020204" pitchFamily="34" charset="0"/>
                <a:cs typeface="Open Sans Light" panose="020B0306030504020204" pitchFamily="34" charset="0"/>
              </a:rPr>
              <a:t>indoor</a:t>
            </a:r>
            <a:r>
              <a:rPr lang="lv-LV" sz="1900" dirty="0">
                <a:latin typeface="+mj-lt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lv-LV" sz="1900" dirty="0" err="1">
                <a:latin typeface="+mj-lt"/>
                <a:ea typeface="Open Sans Light" panose="020B0306030504020204" pitchFamily="34" charset="0"/>
                <a:cs typeface="Open Sans Light" panose="020B0306030504020204" pitchFamily="34" charset="0"/>
              </a:rPr>
              <a:t>or</a:t>
            </a:r>
            <a:r>
              <a:rPr lang="lv-LV" sz="1900" dirty="0">
                <a:latin typeface="+mj-lt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lv-LV" sz="1900" dirty="0" err="1">
                <a:latin typeface="+mj-lt"/>
                <a:ea typeface="Open Sans Light" panose="020B0306030504020204" pitchFamily="34" charset="0"/>
                <a:cs typeface="Open Sans Light" panose="020B0306030504020204" pitchFamily="34" charset="0"/>
              </a:rPr>
              <a:t>outdoor</a:t>
            </a:r>
            <a:r>
              <a:rPr lang="lv-LV" sz="1900" dirty="0">
                <a:latin typeface="+mj-lt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lv-LV" sz="1900" dirty="0" err="1" smtClean="0">
                <a:latin typeface="+mj-lt"/>
                <a:ea typeface="Open Sans Light" panose="020B0306030504020204" pitchFamily="34" charset="0"/>
                <a:cs typeface="Open Sans Light" panose="020B0306030504020204" pitchFamily="34" charset="0"/>
              </a:rPr>
              <a:t>use</a:t>
            </a:r>
            <a:r>
              <a:rPr lang="lv-LV" sz="1900" dirty="0" smtClean="0">
                <a:latin typeface="+mj-lt"/>
                <a:ea typeface="Open Sans Light" panose="020B0306030504020204" pitchFamily="34" charset="0"/>
                <a:cs typeface="Open Sans Light" panose="020B0306030504020204" pitchFamily="34" charset="0"/>
              </a:rPr>
              <a:t>;</a:t>
            </a:r>
            <a:endParaRPr lang="lv-LV" sz="1900" dirty="0">
              <a:latin typeface="+mj-lt"/>
              <a:ea typeface="Open Sans Light" panose="020B0306030504020204" pitchFamily="34" charset="0"/>
              <a:cs typeface="Open Sans Light" panose="020B0306030504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900" dirty="0">
                <a:latin typeface="+mj-lt"/>
                <a:ea typeface="Open Sans Light" panose="020B0306030504020204" pitchFamily="34" charset="0"/>
                <a:cs typeface="Open Sans Light" panose="020B0306030504020204" pitchFamily="34" charset="0"/>
              </a:rPr>
              <a:t>Dimensions 35mmØx120mm / 1.4inØx4.7</a:t>
            </a:r>
            <a:r>
              <a:rPr lang="lv-LV" sz="1900" dirty="0" err="1" smtClean="0">
                <a:latin typeface="+mj-lt"/>
                <a:ea typeface="Open Sans Light" panose="020B0306030504020204" pitchFamily="34" charset="0"/>
                <a:cs typeface="Open Sans Light" panose="020B0306030504020204" pitchFamily="34" charset="0"/>
              </a:rPr>
              <a:t>in</a:t>
            </a:r>
            <a:r>
              <a:rPr lang="lv-LV" sz="1900" dirty="0" smtClean="0">
                <a:latin typeface="+mj-lt"/>
                <a:ea typeface="Open Sans Light" panose="020B0306030504020204" pitchFamily="34" charset="0"/>
                <a:cs typeface="Open Sans Light" panose="020B0306030504020204" pitchFamily="34" charset="0"/>
              </a:rPr>
              <a:t>;</a:t>
            </a:r>
            <a:r>
              <a:rPr lang="en-GB" sz="1900" dirty="0">
                <a:latin typeface="+mj-lt"/>
                <a:ea typeface="Open Sans Light" panose="020B0306030504020204" pitchFamily="34" charset="0"/>
                <a:cs typeface="Open Sans Light" panose="020B0306030504020204" pitchFamily="34" charset="0"/>
              </a:rPr>
              <a:t>	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757"/>
          <a:stretch/>
        </p:blipFill>
        <p:spPr>
          <a:xfrm>
            <a:off x="0" y="6494802"/>
            <a:ext cx="12192000" cy="363198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63ECB628-165E-485F-B023-D4933C966E17}"/>
              </a:ext>
            </a:extLst>
          </p:cNvPr>
          <p:cNvSpPr txBox="1"/>
          <p:nvPr/>
        </p:nvSpPr>
        <p:spPr>
          <a:xfrm>
            <a:off x="5899960" y="1763038"/>
            <a:ext cx="509197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GB" sz="2000" dirty="0">
                <a:latin typeface="+mj-lt"/>
                <a:ea typeface="Open Sans Light" panose="020B0306030504020204" pitchFamily="34" charset="0"/>
                <a:cs typeface="Open Sans Light" panose="020B0306030504020204" pitchFamily="34" charset="0"/>
              </a:rPr>
              <a:t>Aranet PT100 Transmitter is an easy-to-use resistance-to-digital converter optimized for platinum resistance temperature detectors (RTDs). </a:t>
            </a:r>
            <a:endParaRPr lang="en-US" sz="2000" dirty="0">
              <a:latin typeface="+mj-lt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9648" y="1615827"/>
            <a:ext cx="4163352" cy="41633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9125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 txBox="1">
            <a:spLocks/>
          </p:cNvSpPr>
          <p:nvPr/>
        </p:nvSpPr>
        <p:spPr>
          <a:xfrm>
            <a:off x="3157389" y="-175106"/>
            <a:ext cx="5804778" cy="187220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defPPr>
              <a:defRPr lang="en-US"/>
            </a:defPPr>
            <a:lvl1pPr algn="ctr">
              <a:spcBef>
                <a:spcPct val="0"/>
              </a:spcBef>
              <a:buNone/>
              <a:defRPr sz="3600">
                <a:latin typeface="+mj-lt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</a:lstStyle>
          <a:p>
            <a:r>
              <a:rPr lang="en-US" dirty="0"/>
              <a:t>BENEFITS</a:t>
            </a:r>
            <a:endParaRPr lang="lv-LV" dirty="0"/>
          </a:p>
        </p:txBody>
      </p:sp>
      <p:sp>
        <p:nvSpPr>
          <p:cNvPr id="16" name="Content Placeholder 2"/>
          <p:cNvSpPr txBox="1">
            <a:spLocks/>
          </p:cNvSpPr>
          <p:nvPr/>
        </p:nvSpPr>
        <p:spPr>
          <a:xfrm>
            <a:off x="1238433" y="1490596"/>
            <a:ext cx="4442725" cy="398838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b="1" dirty="0">
                <a:latin typeface="+mj-lt"/>
                <a:ea typeface="Open Sans Light" panose="020B0306030504020204" pitchFamily="34" charset="0"/>
                <a:cs typeface="Open Sans Light" panose="020B0306030504020204" pitchFamily="34" charset="0"/>
              </a:rPr>
              <a:t>Long receiving range </a:t>
            </a:r>
            <a:r>
              <a:rPr lang="en-US" sz="2000" dirty="0">
                <a:latin typeface="+mj-lt"/>
                <a:ea typeface="Open Sans Light" panose="020B0306030504020204" pitchFamily="34" charset="0"/>
                <a:cs typeface="Open Sans Light" panose="020B0306030504020204" pitchFamily="34" charset="0"/>
              </a:rPr>
              <a:t>of </a:t>
            </a:r>
            <a:r>
              <a:rPr lang="lv-LV" sz="2000" dirty="0" err="1" smtClean="0">
                <a:latin typeface="+mj-lt"/>
                <a:ea typeface="Open Sans Light" panose="020B0306030504020204" pitchFamily="34" charset="0"/>
                <a:cs typeface="Open Sans Light" panose="020B0306030504020204" pitchFamily="34" charset="0"/>
              </a:rPr>
              <a:t>at</a:t>
            </a:r>
            <a:r>
              <a:rPr lang="lv-LV" sz="2000" dirty="0" smtClean="0">
                <a:latin typeface="+mj-lt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lv-LV" sz="2000" dirty="0" err="1" smtClean="0">
                <a:latin typeface="+mj-lt"/>
                <a:ea typeface="Open Sans Light" panose="020B0306030504020204" pitchFamily="34" charset="0"/>
                <a:cs typeface="Open Sans Light" panose="020B0306030504020204" pitchFamily="34" charset="0"/>
              </a:rPr>
              <a:t>least</a:t>
            </a:r>
            <a:r>
              <a:rPr lang="lv-LV" sz="2000" dirty="0" smtClean="0">
                <a:latin typeface="+mj-lt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en-US" sz="2000" dirty="0" smtClean="0">
                <a:latin typeface="+mj-lt"/>
                <a:ea typeface="Open Sans Light" panose="020B0306030504020204" pitchFamily="34" charset="0"/>
                <a:cs typeface="Open Sans Light" panose="020B0306030504020204" pitchFamily="34" charset="0"/>
              </a:rPr>
              <a:t>3km</a:t>
            </a:r>
            <a:r>
              <a:rPr lang="lv-LV" sz="2000" dirty="0" smtClean="0">
                <a:latin typeface="+mj-lt"/>
                <a:ea typeface="Open Sans Light" panose="020B0306030504020204" pitchFamily="34" charset="0"/>
                <a:cs typeface="Open Sans Light" panose="020B0306030504020204" pitchFamily="34" charset="0"/>
              </a:rPr>
              <a:t>/1.9mi</a:t>
            </a:r>
            <a:r>
              <a:rPr lang="en-US" sz="2000" dirty="0" smtClean="0">
                <a:latin typeface="+mj-lt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en-US" sz="2000" dirty="0">
                <a:latin typeface="+mj-lt"/>
                <a:ea typeface="Open Sans Light" panose="020B0306030504020204" pitchFamily="34" charset="0"/>
                <a:cs typeface="Open Sans Light" panose="020B0306030504020204" pitchFamily="34" charset="0"/>
              </a:rPr>
              <a:t>(line-of-sight)</a:t>
            </a:r>
          </a:p>
          <a:p>
            <a:endParaRPr lang="en-US" sz="2000" dirty="0">
              <a:latin typeface="+mj-lt"/>
              <a:ea typeface="Open Sans Light" panose="020B0306030504020204" pitchFamily="34" charset="0"/>
              <a:cs typeface="Open Sans Light" panose="020B0306030504020204" pitchFamily="34" charset="0"/>
            </a:endParaRPr>
          </a:p>
          <a:p>
            <a:r>
              <a:rPr lang="en-US" sz="2000" b="1" dirty="0">
                <a:latin typeface="+mj-lt"/>
                <a:ea typeface="Open Sans Light" panose="020B0306030504020204" pitchFamily="34" charset="0"/>
                <a:cs typeface="Open Sans Light" panose="020B0306030504020204" pitchFamily="34" charset="0"/>
              </a:rPr>
              <a:t>Simple installation- </a:t>
            </a:r>
            <a:r>
              <a:rPr lang="en-US" sz="2000" dirty="0">
                <a:latin typeface="+mj-lt"/>
                <a:ea typeface="Open Sans Light" panose="020B0306030504020204" pitchFamily="34" charset="0"/>
                <a:cs typeface="Open Sans Light" panose="020B0306030504020204" pitchFamily="34" charset="0"/>
              </a:rPr>
              <a:t>savings on costly and time-consuming installation </a:t>
            </a:r>
          </a:p>
          <a:p>
            <a:endParaRPr lang="en-US" sz="2000" dirty="0">
              <a:latin typeface="+mj-lt"/>
              <a:ea typeface="Open Sans Light" panose="020B0306030504020204" pitchFamily="34" charset="0"/>
              <a:cs typeface="Open Sans Light" panose="020B0306030504020204" pitchFamily="34" charset="0"/>
            </a:endParaRPr>
          </a:p>
          <a:p>
            <a:r>
              <a:rPr lang="en-US" sz="2000" b="1" dirty="0" smtClean="0">
                <a:latin typeface="+mj-lt"/>
                <a:ea typeface="Open Sans Light" panose="020B0306030504020204" pitchFamily="34" charset="0"/>
                <a:cs typeface="Open Sans Light" panose="020B0306030504020204" pitchFamily="34" charset="0"/>
              </a:rPr>
              <a:t>Remote</a:t>
            </a:r>
            <a:r>
              <a:rPr lang="lv-LV" sz="2000" b="1" dirty="0" smtClean="0">
                <a:latin typeface="+mj-lt"/>
                <a:ea typeface="Open Sans Light" panose="020B0306030504020204" pitchFamily="34" charset="0"/>
                <a:cs typeface="Open Sans Light" panose="020B0306030504020204" pitchFamily="34" charset="0"/>
              </a:rPr>
              <a:t> &amp; </a:t>
            </a:r>
            <a:r>
              <a:rPr lang="en-GB" sz="2000" b="1" dirty="0" smtClean="0">
                <a:latin typeface="+mj-lt"/>
                <a:ea typeface="Open Sans Light" panose="020B0306030504020204" pitchFamily="34" charset="0"/>
                <a:cs typeface="Open Sans Light" panose="020B0306030504020204" pitchFamily="34" charset="0"/>
              </a:rPr>
              <a:t>centralized</a:t>
            </a:r>
            <a:r>
              <a:rPr lang="en-US" sz="2000" b="1" dirty="0" smtClean="0">
                <a:latin typeface="+mj-lt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en-US" sz="2000" b="1" dirty="0">
                <a:latin typeface="+mj-lt"/>
                <a:ea typeface="Open Sans Light" panose="020B0306030504020204" pitchFamily="34" charset="0"/>
                <a:cs typeface="Open Sans Light" panose="020B0306030504020204" pitchFamily="34" charset="0"/>
              </a:rPr>
              <a:t>data collection </a:t>
            </a:r>
            <a:r>
              <a:rPr lang="en-US" sz="2000" dirty="0">
                <a:latin typeface="+mj-lt"/>
                <a:ea typeface="Open Sans Light" panose="020B0306030504020204" pitchFamily="34" charset="0"/>
                <a:cs typeface="Open Sans Light" panose="020B0306030504020204" pitchFamily="34" charset="0"/>
              </a:rPr>
              <a:t>– eliminates human error with manual data </a:t>
            </a:r>
            <a:r>
              <a:rPr lang="lv-LV" sz="2000" dirty="0" err="1" smtClean="0">
                <a:latin typeface="+mj-lt"/>
                <a:ea typeface="Open Sans Light" panose="020B0306030504020204" pitchFamily="34" charset="0"/>
                <a:cs typeface="Open Sans Light" panose="020B0306030504020204" pitchFamily="34" charset="0"/>
              </a:rPr>
              <a:t>gathering</a:t>
            </a:r>
            <a:endParaRPr lang="en-US" sz="2000" dirty="0">
              <a:latin typeface="+mj-lt"/>
              <a:ea typeface="Open Sans Light" panose="020B0306030504020204" pitchFamily="34" charset="0"/>
              <a:cs typeface="Open Sans Light" panose="020B0306030504020204" pitchFamily="34" charset="0"/>
            </a:endParaRPr>
          </a:p>
          <a:p>
            <a:endParaRPr lang="en-US" sz="2000" dirty="0">
              <a:latin typeface="+mj-lt"/>
              <a:ea typeface="Open Sans Light" panose="020B0306030504020204" pitchFamily="34" charset="0"/>
              <a:cs typeface="Open Sans Light" panose="020B0306030504020204" pitchFamily="34" charset="0"/>
            </a:endParaRPr>
          </a:p>
          <a:p>
            <a:pPr algn="just"/>
            <a:r>
              <a:rPr lang="en-US" sz="2000" b="1" dirty="0">
                <a:latin typeface="+mj-lt"/>
                <a:ea typeface="Open Sans Light" panose="020B0306030504020204" pitchFamily="34" charset="0"/>
                <a:cs typeface="Open Sans Light" panose="020B0306030504020204" pitchFamily="34" charset="0"/>
              </a:rPr>
              <a:t>Easy to use systems </a:t>
            </a:r>
            <a:r>
              <a:rPr lang="en-US" sz="2000" dirty="0">
                <a:latin typeface="+mj-lt"/>
                <a:ea typeface="Open Sans Light" panose="020B0306030504020204" pitchFamily="34" charset="0"/>
                <a:cs typeface="Open Sans Light" panose="020B0306030504020204" pitchFamily="34" charset="0"/>
              </a:rPr>
              <a:t>– no long and exhausting equipment and software trainings </a:t>
            </a:r>
          </a:p>
          <a:p>
            <a:pPr algn="just"/>
            <a:endParaRPr lang="en-US" sz="2000" dirty="0">
              <a:latin typeface="+mj-lt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2" cstate="print">
            <a:duotone>
              <a:srgbClr val="4BACC6">
                <a:shade val="45000"/>
                <a:satMod val="135000"/>
              </a:srgb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252" y="1394704"/>
            <a:ext cx="594562" cy="594562"/>
          </a:xfrm>
          <a:prstGeom prst="rect">
            <a:avLst/>
          </a:prstGeom>
        </p:spPr>
      </p:pic>
      <p:pic>
        <p:nvPicPr>
          <p:cNvPr id="19" name="Picture 2" descr="Image result for costs symbol png"/>
          <p:cNvPicPr>
            <a:picLocks noChangeAspect="1" noChangeArrowheads="1"/>
          </p:cNvPicPr>
          <p:nvPr/>
        </p:nvPicPr>
        <p:blipFill>
          <a:blip r:embed="rId3" cstate="print">
            <a:duotone>
              <a:srgbClr val="4BACC6">
                <a:shade val="45000"/>
                <a:satMod val="135000"/>
              </a:srgb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-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9781" y="2500383"/>
            <a:ext cx="530674" cy="5306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8"/>
          <p:cNvPicPr>
            <a:picLocks noChangeAspect="1" noChangeArrowheads="1"/>
          </p:cNvPicPr>
          <p:nvPr/>
        </p:nvPicPr>
        <p:blipFill rotWithShape="1">
          <a:blip r:embed="rId5" cstate="print">
            <a:duotone>
              <a:srgbClr val="4BACC6">
                <a:shade val="45000"/>
                <a:satMod val="135000"/>
              </a:srgb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24510" b="75327" l="40709" r="59291">
                        <a14:foregroundMark x1="50084" y1="58660" x2="50084" y2="58660"/>
                        <a14:foregroundMark x1="50760" y1="34477" x2="50760" y2="34477"/>
                        <a14:foregroundMark x1="51943" y1="25980" x2="51943" y2="2598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0224" t="20290" r="39240" b="22183"/>
          <a:stretch/>
        </p:blipFill>
        <p:spPr bwMode="auto">
          <a:xfrm>
            <a:off x="764103" y="3542175"/>
            <a:ext cx="298374" cy="4320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7" cstate="print">
            <a:duotone>
              <a:srgbClr val="4BACC6">
                <a:shade val="45000"/>
                <a:satMod val="135000"/>
              </a:srgb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7986" y="4865859"/>
            <a:ext cx="432048" cy="432048"/>
          </a:xfrm>
          <a:prstGeom prst="rect">
            <a:avLst/>
          </a:prstGeom>
        </p:spPr>
      </p:pic>
      <p:pic>
        <p:nvPicPr>
          <p:cNvPr id="22" name="Picture 10" descr="Image result for gear symbol png"/>
          <p:cNvPicPr>
            <a:picLocks noChangeAspect="1" noChangeArrowheads="1"/>
          </p:cNvPicPr>
          <p:nvPr/>
        </p:nvPicPr>
        <p:blipFill>
          <a:blip r:embed="rId8" cstate="print">
            <a:duotone>
              <a:srgbClr val="4BACC6">
                <a:shade val="45000"/>
                <a:satMod val="135000"/>
              </a:srgb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7537" y="1473655"/>
            <a:ext cx="515611" cy="5156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9" cstate="print">
            <a:duotone>
              <a:srgbClr val="4BACC6">
                <a:shade val="45000"/>
                <a:satMod val="135000"/>
              </a:srgb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7537" y="2678096"/>
            <a:ext cx="468773" cy="468773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10" cstate="print">
            <a:duotone>
              <a:srgbClr val="4BACC6">
                <a:shade val="45000"/>
                <a:satMod val="135000"/>
              </a:srgb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sharpenSoften amount="50000"/>
                    </a14:imgEffect>
                    <a14:imgEffect>
                      <a14:brightnessContrast bright="-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83186" y="5296419"/>
            <a:ext cx="613124" cy="613124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12" cstate="print">
            <a:duotone>
              <a:srgbClr val="4BACC6">
                <a:shade val="45000"/>
                <a:satMod val="135000"/>
              </a:srgb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rightnessContrast bright="-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37384" y="4185895"/>
            <a:ext cx="1031932" cy="359558"/>
          </a:xfrm>
          <a:prstGeom prst="rect">
            <a:avLst/>
          </a:prstGeom>
        </p:spPr>
      </p:pic>
      <p:sp>
        <p:nvSpPr>
          <p:cNvPr id="27" name="Content Placeholder 2"/>
          <p:cNvSpPr txBox="1">
            <a:spLocks/>
          </p:cNvSpPr>
          <p:nvPr/>
        </p:nvSpPr>
        <p:spPr>
          <a:xfrm>
            <a:off x="6914708" y="988908"/>
            <a:ext cx="4769291" cy="521373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endParaRPr lang="en-US" sz="2000" dirty="0">
              <a:latin typeface="+mj-lt"/>
              <a:ea typeface="Open Sans Light" panose="020B0306030504020204" pitchFamily="34" charset="0"/>
              <a:cs typeface="Open Sans Light" panose="020B0306030504020204" pitchFamily="34" charset="0"/>
            </a:endParaRPr>
          </a:p>
          <a:p>
            <a:r>
              <a:rPr lang="en-US" sz="2000" b="1" dirty="0">
                <a:latin typeface="+mj-lt"/>
                <a:ea typeface="Open Sans Light" panose="020B0306030504020204" pitchFamily="34" charset="0"/>
                <a:cs typeface="Open Sans Light" panose="020B0306030504020204" pitchFamily="34" charset="0"/>
              </a:rPr>
              <a:t>Process optimization- </a:t>
            </a:r>
            <a:r>
              <a:rPr lang="en-GB" sz="2000" dirty="0">
                <a:latin typeface="+mj-lt"/>
                <a:ea typeface="Open Sans Light" panose="020B0306030504020204" pitchFamily="34" charset="0"/>
                <a:cs typeface="Open Sans Light" panose="020B0306030504020204" pitchFamily="34" charset="0"/>
              </a:rPr>
              <a:t>new streams of data to improve decision-making</a:t>
            </a:r>
          </a:p>
          <a:p>
            <a:endParaRPr lang="en-GB" sz="2000" dirty="0">
              <a:latin typeface="+mj-lt"/>
              <a:ea typeface="Open Sans Light" panose="020B0306030504020204" pitchFamily="34" charset="0"/>
              <a:cs typeface="Open Sans Light" panose="020B0306030504020204" pitchFamily="34" charset="0"/>
            </a:endParaRPr>
          </a:p>
          <a:p>
            <a:r>
              <a:rPr lang="en-US" sz="2000" b="1" dirty="0">
                <a:latin typeface="+mj-lt"/>
                <a:ea typeface="Open Sans Light" panose="020B0306030504020204" pitchFamily="34" charset="0"/>
                <a:cs typeface="Open Sans Light" panose="020B0306030504020204" pitchFamily="34" charset="0"/>
              </a:rPr>
              <a:t>Reduced maintenance cost </a:t>
            </a:r>
            <a:r>
              <a:rPr lang="en-US" sz="2000" dirty="0">
                <a:latin typeface="+mj-lt"/>
                <a:ea typeface="Open Sans Light" panose="020B0306030504020204" pitchFamily="34" charset="0"/>
                <a:cs typeface="Open Sans Light" panose="020B0306030504020204" pitchFamily="34" charset="0"/>
              </a:rPr>
              <a:t>– with the exceptionally long battery life of </a:t>
            </a:r>
            <a:r>
              <a:rPr lang="en-US" sz="2000" dirty="0" err="1">
                <a:latin typeface="+mj-lt"/>
                <a:ea typeface="Open Sans Light" panose="020B0306030504020204" pitchFamily="34" charset="0"/>
                <a:cs typeface="Open Sans Light" panose="020B0306030504020204" pitchFamily="34" charset="0"/>
              </a:rPr>
              <a:t>Aranet</a:t>
            </a:r>
            <a:r>
              <a:rPr lang="en-US" sz="2000" dirty="0">
                <a:latin typeface="+mj-lt"/>
                <a:ea typeface="Open Sans Light" panose="020B0306030504020204" pitchFamily="34" charset="0"/>
                <a:cs typeface="Open Sans Light" panose="020B0306030504020204" pitchFamily="34" charset="0"/>
              </a:rPr>
              <a:t> Sensors there is no need for frequent maintenance </a:t>
            </a:r>
          </a:p>
          <a:p>
            <a:endParaRPr lang="en-US" sz="2000" dirty="0">
              <a:latin typeface="+mj-lt"/>
              <a:ea typeface="Open Sans Light" panose="020B0306030504020204" pitchFamily="34" charset="0"/>
              <a:cs typeface="Open Sans Light" panose="020B0306030504020204" pitchFamily="34" charset="0"/>
            </a:endParaRPr>
          </a:p>
          <a:p>
            <a:r>
              <a:rPr lang="en-US" sz="2000" b="1" dirty="0">
                <a:latin typeface="+mj-lt"/>
                <a:ea typeface="Open Sans Light" panose="020B0306030504020204" pitchFamily="34" charset="0"/>
                <a:cs typeface="Open Sans Light" panose="020B0306030504020204" pitchFamily="34" charset="0"/>
              </a:rPr>
              <a:t>Portability</a:t>
            </a:r>
            <a:r>
              <a:rPr lang="en-US" sz="2000" dirty="0">
                <a:latin typeface="+mj-lt"/>
                <a:ea typeface="Open Sans Light" panose="020B0306030504020204" pitchFamily="34" charset="0"/>
                <a:cs typeface="Open Sans Light" panose="020B0306030504020204" pitchFamily="34" charset="0"/>
              </a:rPr>
              <a:t> - </a:t>
            </a:r>
            <a:r>
              <a:rPr lang="en-GB" sz="2000" dirty="0">
                <a:latin typeface="+mj-lt"/>
                <a:ea typeface="Open Sans Light" panose="020B0306030504020204" pitchFamily="34" charset="0"/>
                <a:cs typeface="Open Sans Light" panose="020B0306030504020204" pitchFamily="34" charset="0"/>
              </a:rPr>
              <a:t>devices can be moved when necessary without extra costs of installation or extensive planning</a:t>
            </a:r>
          </a:p>
          <a:p>
            <a:endParaRPr lang="en-GB" sz="2000" dirty="0">
              <a:latin typeface="+mj-lt"/>
              <a:ea typeface="Open Sans Light" panose="020B0306030504020204" pitchFamily="34" charset="0"/>
              <a:cs typeface="Open Sans Light" panose="020B0306030504020204" pitchFamily="34" charset="0"/>
            </a:endParaRPr>
          </a:p>
          <a:p>
            <a:r>
              <a:rPr lang="lv-LV" sz="2000" b="1" dirty="0" smtClean="0">
                <a:latin typeface="+mj-lt"/>
                <a:ea typeface="Open Sans Light" panose="020B0306030504020204" pitchFamily="34" charset="0"/>
                <a:cs typeface="Open Sans Light" panose="020B0306030504020204" pitchFamily="34" charset="0"/>
              </a:rPr>
              <a:t>24/7 </a:t>
            </a:r>
            <a:r>
              <a:rPr lang="lv-LV" sz="2000" b="1" dirty="0" err="1" smtClean="0">
                <a:latin typeface="+mj-lt"/>
                <a:ea typeface="Open Sans Light" panose="020B0306030504020204" pitchFamily="34" charset="0"/>
                <a:cs typeface="Open Sans Light" panose="020B0306030504020204" pitchFamily="34" charset="0"/>
              </a:rPr>
              <a:t>monitoring</a:t>
            </a:r>
            <a:r>
              <a:rPr lang="lv-LV" sz="2000" b="1" dirty="0" smtClean="0">
                <a:latin typeface="+mj-lt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lv-LV" sz="2000" dirty="0" smtClean="0">
                <a:latin typeface="+mj-lt"/>
                <a:ea typeface="Open Sans Light" panose="020B0306030504020204" pitchFamily="34" charset="0"/>
                <a:cs typeface="Open Sans Light" panose="020B0306030504020204" pitchFamily="34" charset="0"/>
              </a:rPr>
              <a:t>- </a:t>
            </a:r>
            <a:r>
              <a:rPr lang="lv-LV" sz="2000" dirty="0">
                <a:latin typeface="+mj-lt"/>
                <a:ea typeface="Open Sans Light" panose="020B0306030504020204" pitchFamily="34" charset="0"/>
                <a:cs typeface="Open Sans Light" panose="020B0306030504020204" pitchFamily="34" charset="0"/>
              </a:rPr>
              <a:t>a</a:t>
            </a:r>
            <a:r>
              <a:rPr lang="en-GB" sz="2000" dirty="0" smtClean="0">
                <a:latin typeface="+mj-lt"/>
                <a:ea typeface="Open Sans Light" panose="020B0306030504020204" pitchFamily="34" charset="0"/>
                <a:cs typeface="Open Sans Light" panose="020B0306030504020204" pitchFamily="34" charset="0"/>
              </a:rPr>
              <a:t>void </a:t>
            </a:r>
            <a:r>
              <a:rPr lang="en-GB" sz="2000" dirty="0">
                <a:latin typeface="+mj-lt"/>
                <a:ea typeface="Open Sans Light" panose="020B0306030504020204" pitchFamily="34" charset="0"/>
                <a:cs typeface="Open Sans Light" panose="020B0306030504020204" pitchFamily="34" charset="0"/>
              </a:rPr>
              <a:t>damages caused by temperature and humidity fluctuations, identify problems early</a:t>
            </a:r>
            <a:endParaRPr lang="lv-LV" sz="2000" dirty="0">
              <a:latin typeface="+mj-lt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934451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ight Triangle 5"/>
          <p:cNvSpPr/>
          <p:nvPr/>
        </p:nvSpPr>
        <p:spPr>
          <a:xfrm flipH="1">
            <a:off x="1524000" y="3501008"/>
            <a:ext cx="10668000" cy="3356992"/>
          </a:xfrm>
          <a:prstGeom prst="rtTriangle">
            <a:avLst/>
          </a:prstGeom>
          <a:solidFill>
            <a:srgbClr val="2D939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Right Triangle 6"/>
          <p:cNvSpPr/>
          <p:nvPr/>
        </p:nvSpPr>
        <p:spPr>
          <a:xfrm>
            <a:off x="1" y="4180113"/>
            <a:ext cx="5447928" cy="2677887"/>
          </a:xfrm>
          <a:prstGeom prst="rtTriangle">
            <a:avLst/>
          </a:prstGeom>
          <a:solidFill>
            <a:srgbClr val="CD1E2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24297" y="1609454"/>
            <a:ext cx="1552002" cy="1552002"/>
          </a:xfrm>
          <a:prstGeom prst="rect">
            <a:avLst/>
          </a:prstGeom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2605780" y="1459024"/>
            <a:ext cx="7263728" cy="187220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defPPr>
              <a:defRPr lang="en-US"/>
            </a:defPPr>
            <a:lvl1pPr algn="ctr">
              <a:spcBef>
                <a:spcPct val="0"/>
              </a:spcBef>
              <a:buNone/>
              <a:defRPr sz="3600">
                <a:latin typeface="+mj-lt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</a:lstStyle>
          <a:p>
            <a:r>
              <a:rPr lang="lv-LV" dirty="0"/>
              <a:t>WWW.ARANET.COM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147900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 txBox="1">
            <a:spLocks/>
          </p:cNvSpPr>
          <p:nvPr/>
        </p:nvSpPr>
        <p:spPr>
          <a:xfrm>
            <a:off x="3531583" y="9178"/>
            <a:ext cx="4606280" cy="187220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lv-LV" sz="3200" dirty="0">
                <a:ea typeface="Open Sans Light" panose="020B0306030504020204" pitchFamily="34" charset="0"/>
                <a:cs typeface="Open Sans Light" panose="020B0306030504020204" pitchFamily="34" charset="0"/>
              </a:rPr>
              <a:t>TECHNOLOGY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757"/>
          <a:stretch/>
        </p:blipFill>
        <p:spPr>
          <a:xfrm>
            <a:off x="0" y="6494802"/>
            <a:ext cx="12192000" cy="363198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DDFF1503-FCD4-444A-AFA1-0BE21E27DCA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79834" y="1683586"/>
            <a:ext cx="6360340" cy="260881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lv-LV" sz="2000" dirty="0">
                <a:latin typeface="+mj-lt"/>
                <a:ea typeface="Open Sans Light" panose="020B0306030504020204" pitchFamily="34" charset="0"/>
                <a:cs typeface="Open Sans Light" panose="020B0306030504020204" pitchFamily="34" charset="0"/>
              </a:rPr>
              <a:t>LPWAN (</a:t>
            </a:r>
            <a:r>
              <a:rPr lang="lv-LV" sz="2000" dirty="0" err="1">
                <a:latin typeface="+mj-lt"/>
                <a:ea typeface="Open Sans Light" panose="020B0306030504020204" pitchFamily="34" charset="0"/>
                <a:cs typeface="Open Sans Light" panose="020B0306030504020204" pitchFamily="34" charset="0"/>
              </a:rPr>
              <a:t>Low</a:t>
            </a:r>
            <a:r>
              <a:rPr lang="lv-LV" sz="2000" dirty="0">
                <a:latin typeface="+mj-lt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lv-LV" sz="2000" dirty="0" err="1">
                <a:latin typeface="+mj-lt"/>
                <a:ea typeface="Open Sans Light" panose="020B0306030504020204" pitchFamily="34" charset="0"/>
                <a:cs typeface="Open Sans Light" panose="020B0306030504020204" pitchFamily="34" charset="0"/>
              </a:rPr>
              <a:t>Power</a:t>
            </a:r>
            <a:r>
              <a:rPr lang="lv-LV" sz="2000" dirty="0">
                <a:latin typeface="+mj-lt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lv-LV" sz="2000" dirty="0" err="1">
                <a:latin typeface="+mj-lt"/>
                <a:ea typeface="Open Sans Light" panose="020B0306030504020204" pitchFamily="34" charset="0"/>
                <a:cs typeface="Open Sans Light" panose="020B0306030504020204" pitchFamily="34" charset="0"/>
              </a:rPr>
              <a:t>Wide</a:t>
            </a:r>
            <a:r>
              <a:rPr lang="lv-LV" sz="2000" dirty="0">
                <a:latin typeface="+mj-lt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lv-LV" sz="2000" dirty="0" err="1">
                <a:latin typeface="+mj-lt"/>
                <a:ea typeface="Open Sans Light" panose="020B0306030504020204" pitchFamily="34" charset="0"/>
                <a:cs typeface="Open Sans Light" panose="020B0306030504020204" pitchFamily="34" charset="0"/>
              </a:rPr>
              <a:t>Area</a:t>
            </a:r>
            <a:r>
              <a:rPr lang="lv-LV" sz="2000" dirty="0">
                <a:latin typeface="+mj-lt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lv-LV" sz="2000" dirty="0" err="1">
                <a:latin typeface="+mj-lt"/>
                <a:ea typeface="Open Sans Light" panose="020B0306030504020204" pitchFamily="34" charset="0"/>
                <a:cs typeface="Open Sans Light" panose="020B0306030504020204" pitchFamily="34" charset="0"/>
              </a:rPr>
              <a:t>Network</a:t>
            </a:r>
            <a:r>
              <a:rPr lang="lv-LV" sz="2000" dirty="0">
                <a:latin typeface="+mj-lt"/>
                <a:ea typeface="Open Sans Light" panose="020B0306030504020204" pitchFamily="34" charset="0"/>
                <a:cs typeface="Open Sans Light" panose="020B0306030504020204" pitchFamily="34" charset="0"/>
              </a:rPr>
              <a:t>) </a:t>
            </a:r>
            <a:r>
              <a:rPr lang="lv-LV" sz="2000" dirty="0" err="1">
                <a:latin typeface="+mj-lt"/>
                <a:ea typeface="Open Sans Light" panose="020B0306030504020204" pitchFamily="34" charset="0"/>
                <a:cs typeface="Open Sans Light" panose="020B0306030504020204" pitchFamily="34" charset="0"/>
              </a:rPr>
              <a:t>technology</a:t>
            </a:r>
            <a:r>
              <a:rPr lang="lv-LV" sz="2000" dirty="0">
                <a:latin typeface="+mj-lt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</a:p>
          <a:p>
            <a:pPr marL="0" indent="0">
              <a:buNone/>
            </a:pPr>
            <a:r>
              <a:rPr lang="lv-LV" sz="2000" dirty="0" err="1">
                <a:latin typeface="+mj-lt"/>
                <a:ea typeface="Open Sans Light" panose="020B0306030504020204" pitchFamily="34" charset="0"/>
                <a:cs typeface="Open Sans Light" panose="020B0306030504020204" pitchFamily="34" charset="0"/>
              </a:rPr>
              <a:t>Proprietary</a:t>
            </a:r>
            <a:r>
              <a:rPr lang="lv-LV" sz="2000" dirty="0">
                <a:latin typeface="+mj-lt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lv-LV" sz="2000" dirty="0" err="1">
                <a:latin typeface="+mj-lt"/>
                <a:ea typeface="Open Sans Light" panose="020B0306030504020204" pitchFamily="34" charset="0"/>
                <a:cs typeface="Open Sans Light" panose="020B0306030504020204" pitchFamily="34" charset="0"/>
              </a:rPr>
              <a:t>protocol</a:t>
            </a:r>
            <a:endParaRPr lang="lv-LV" sz="2000" dirty="0">
              <a:latin typeface="+mj-lt"/>
              <a:ea typeface="Open Sans Light" panose="020B0306030504020204" pitchFamily="34" charset="0"/>
              <a:cs typeface="Open Sans Light" panose="020B0306030504020204" pitchFamily="34" charset="0"/>
            </a:endParaRPr>
          </a:p>
          <a:p>
            <a:pPr marL="0" indent="0">
              <a:buNone/>
            </a:pPr>
            <a:r>
              <a:rPr lang="lv-LV" sz="2000" dirty="0" err="1">
                <a:latin typeface="+mj-lt"/>
                <a:ea typeface="Open Sans Light" panose="020B0306030504020204" pitchFamily="34" charset="0"/>
                <a:cs typeface="Open Sans Light" panose="020B0306030504020204" pitchFamily="34" charset="0"/>
              </a:rPr>
              <a:t>Sub</a:t>
            </a:r>
            <a:r>
              <a:rPr lang="lv-LV" sz="2000" dirty="0">
                <a:latin typeface="+mj-lt"/>
                <a:ea typeface="Open Sans Light" panose="020B0306030504020204" pitchFamily="34" charset="0"/>
                <a:cs typeface="Open Sans Light" panose="020B0306030504020204" pitchFamily="34" charset="0"/>
              </a:rPr>
              <a:t> GHz </a:t>
            </a:r>
            <a:r>
              <a:rPr lang="lv-LV" sz="2000" dirty="0" err="1">
                <a:latin typeface="+mj-lt"/>
                <a:ea typeface="Open Sans Light" panose="020B0306030504020204" pitchFamily="34" charset="0"/>
                <a:cs typeface="Open Sans Light" panose="020B0306030504020204" pitchFamily="34" charset="0"/>
              </a:rPr>
              <a:t>frequencies</a:t>
            </a:r>
            <a:r>
              <a:rPr lang="lv-LV" sz="2000" dirty="0">
                <a:latin typeface="+mj-lt"/>
                <a:ea typeface="Open Sans Light" panose="020B0306030504020204" pitchFamily="34" charset="0"/>
                <a:cs typeface="Open Sans Light" panose="020B0306030504020204" pitchFamily="34" charset="0"/>
              </a:rPr>
              <a:t>  </a:t>
            </a:r>
            <a:endParaRPr lang="lv-LV" sz="2000" dirty="0">
              <a:latin typeface="+mj-lt"/>
              <a:ea typeface="Open Sans Light" panose="020B0306030504020204" pitchFamily="34" charset="0"/>
              <a:cs typeface="Open Sans Light" panose="020B0306030504020204" pitchFamily="34" charset="0"/>
            </a:endParaRPr>
          </a:p>
          <a:p>
            <a:pPr marL="0" indent="0">
              <a:buNone/>
            </a:pPr>
            <a:r>
              <a:rPr lang="lv-LV" sz="2000" dirty="0" err="1">
                <a:latin typeface="+mj-lt"/>
                <a:ea typeface="Open Sans Light" panose="020B0306030504020204" pitchFamily="34" charset="0"/>
                <a:cs typeface="Open Sans Light" panose="020B0306030504020204" pitchFamily="34" charset="0"/>
              </a:rPr>
              <a:t>Large</a:t>
            </a:r>
            <a:r>
              <a:rPr lang="lv-LV" sz="2000" dirty="0">
                <a:latin typeface="+mj-lt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lv-LV" sz="2000" dirty="0" err="1">
                <a:latin typeface="+mj-lt"/>
                <a:ea typeface="Open Sans Light" panose="020B0306030504020204" pitchFamily="34" charset="0"/>
                <a:cs typeface="Open Sans Light" panose="020B0306030504020204" pitchFamily="34" charset="0"/>
              </a:rPr>
              <a:t>range</a:t>
            </a:r>
            <a:r>
              <a:rPr lang="lv-LV" sz="2000" dirty="0">
                <a:latin typeface="+mj-lt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lv-LV" sz="2000" dirty="0" smtClean="0">
                <a:latin typeface="+mj-lt"/>
                <a:ea typeface="Open Sans Light" panose="020B0306030504020204" pitchFamily="34" charset="0"/>
                <a:cs typeface="Open Sans Light" panose="020B0306030504020204" pitchFamily="34" charset="0"/>
              </a:rPr>
              <a:t>(</a:t>
            </a:r>
            <a:r>
              <a:rPr lang="lv-LV" sz="2000" dirty="0" err="1" smtClean="0">
                <a:latin typeface="+mj-lt"/>
                <a:ea typeface="Open Sans Light" panose="020B0306030504020204" pitchFamily="34" charset="0"/>
                <a:cs typeface="Open Sans Light" panose="020B0306030504020204" pitchFamily="34" charset="0"/>
              </a:rPr>
              <a:t>at</a:t>
            </a:r>
            <a:r>
              <a:rPr lang="lv-LV" sz="2000" dirty="0" smtClean="0">
                <a:latin typeface="+mj-lt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lv-LV" sz="2000" dirty="0" err="1" smtClean="0">
                <a:latin typeface="+mj-lt"/>
                <a:ea typeface="Open Sans Light" panose="020B0306030504020204" pitchFamily="34" charset="0"/>
                <a:cs typeface="Open Sans Light" panose="020B0306030504020204" pitchFamily="34" charset="0"/>
              </a:rPr>
              <a:t>least</a:t>
            </a:r>
            <a:r>
              <a:rPr lang="lv-LV" sz="2000" dirty="0" smtClean="0">
                <a:latin typeface="+mj-lt"/>
                <a:ea typeface="Open Sans Light" panose="020B0306030504020204" pitchFamily="34" charset="0"/>
                <a:cs typeface="Open Sans Light" panose="020B0306030504020204" pitchFamily="34" charset="0"/>
              </a:rPr>
              <a:t> 3km/1.9mi </a:t>
            </a:r>
            <a:r>
              <a:rPr lang="lv-LV" sz="2000" dirty="0" err="1">
                <a:latin typeface="+mj-lt"/>
                <a:ea typeface="Open Sans Light" panose="020B0306030504020204" pitchFamily="34" charset="0"/>
                <a:cs typeface="Open Sans Light" panose="020B0306030504020204" pitchFamily="34" charset="0"/>
              </a:rPr>
              <a:t>LoS</a:t>
            </a:r>
            <a:r>
              <a:rPr lang="lv-LV" sz="2000" dirty="0">
                <a:latin typeface="+mj-lt"/>
                <a:ea typeface="Open Sans Light" panose="020B0306030504020204" pitchFamily="34" charset="0"/>
                <a:cs typeface="Open Sans Light" panose="020B0306030504020204" pitchFamily="34" charset="0"/>
              </a:rPr>
              <a:t>) </a:t>
            </a:r>
          </a:p>
          <a:p>
            <a:pPr marL="0" indent="0">
              <a:buNone/>
            </a:pPr>
            <a:r>
              <a:rPr lang="lv-LV" sz="2000" dirty="0" err="1">
                <a:latin typeface="+mj-lt"/>
                <a:ea typeface="Open Sans Light" panose="020B0306030504020204" pitchFamily="34" charset="0"/>
                <a:cs typeface="Open Sans Light" panose="020B0306030504020204" pitchFamily="34" charset="0"/>
              </a:rPr>
              <a:t>Good</a:t>
            </a:r>
            <a:r>
              <a:rPr lang="lv-LV" sz="2000" dirty="0">
                <a:latin typeface="+mj-lt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lv-LV" sz="2000" dirty="0" err="1">
                <a:latin typeface="+mj-lt"/>
                <a:ea typeface="Open Sans Light" panose="020B0306030504020204" pitchFamily="34" charset="0"/>
                <a:cs typeface="Open Sans Light" panose="020B0306030504020204" pitchFamily="34" charset="0"/>
              </a:rPr>
              <a:t>surface</a:t>
            </a:r>
            <a:r>
              <a:rPr lang="lv-LV" sz="2000" dirty="0">
                <a:latin typeface="+mj-lt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lv-LV" sz="2000" dirty="0" err="1">
                <a:latin typeface="+mj-lt"/>
                <a:ea typeface="Open Sans Light" panose="020B0306030504020204" pitchFamily="34" charset="0"/>
                <a:cs typeface="Open Sans Light" panose="020B0306030504020204" pitchFamily="34" charset="0"/>
              </a:rPr>
              <a:t>penetration</a:t>
            </a:r>
            <a:endParaRPr lang="lv-LV" sz="2000" dirty="0">
              <a:latin typeface="+mj-lt"/>
              <a:ea typeface="Open Sans Light" panose="020B0306030504020204" pitchFamily="34" charset="0"/>
              <a:cs typeface="Open Sans Light" panose="020B0306030504020204" pitchFamily="34" charset="0"/>
            </a:endParaRPr>
          </a:p>
          <a:p>
            <a:pPr marL="0" indent="0">
              <a:buNone/>
            </a:pPr>
            <a:r>
              <a:rPr lang="lv-LV" sz="2000" dirty="0" err="1">
                <a:latin typeface="+mj-lt"/>
                <a:ea typeface="Open Sans Light" panose="020B0306030504020204" pitchFamily="34" charset="0"/>
                <a:cs typeface="Open Sans Light" panose="020B0306030504020204" pitchFamily="34" charset="0"/>
              </a:rPr>
              <a:t>Low</a:t>
            </a:r>
            <a:r>
              <a:rPr lang="lv-LV" sz="2000" dirty="0">
                <a:latin typeface="+mj-lt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lv-LV" sz="2000" dirty="0" err="1">
                <a:latin typeface="+mj-lt"/>
                <a:ea typeface="Open Sans Light" panose="020B0306030504020204" pitchFamily="34" charset="0"/>
                <a:cs typeface="Open Sans Light" panose="020B0306030504020204" pitchFamily="34" charset="0"/>
              </a:rPr>
              <a:t>power</a:t>
            </a:r>
            <a:r>
              <a:rPr lang="lv-LV" sz="2000" dirty="0">
                <a:latin typeface="+mj-lt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lv-LV" sz="2000" dirty="0" err="1">
                <a:latin typeface="+mj-lt"/>
                <a:ea typeface="Open Sans Light" panose="020B0306030504020204" pitchFamily="34" charset="0"/>
                <a:cs typeface="Open Sans Light" panose="020B0306030504020204" pitchFamily="34" charset="0"/>
              </a:rPr>
              <a:t>requirements</a:t>
            </a:r>
            <a:r>
              <a:rPr lang="lv-LV" sz="2000" dirty="0">
                <a:latin typeface="+mj-lt"/>
                <a:ea typeface="Open Sans Light" panose="020B0306030504020204" pitchFamily="34" charset="0"/>
                <a:cs typeface="Open Sans Light" panose="020B0306030504020204" pitchFamily="34" charset="0"/>
              </a:rPr>
              <a:t>.</a:t>
            </a:r>
          </a:p>
        </p:txBody>
      </p:sp>
      <p:grpSp>
        <p:nvGrpSpPr>
          <p:cNvPr id="4" name="Group 3"/>
          <p:cNvGrpSpPr/>
          <p:nvPr/>
        </p:nvGrpSpPr>
        <p:grpSpPr>
          <a:xfrm>
            <a:off x="2312920" y="3971716"/>
            <a:ext cx="7566159" cy="2040461"/>
            <a:chOff x="1037910" y="1218426"/>
            <a:chExt cx="9586991" cy="2585444"/>
          </a:xfrm>
        </p:grpSpPr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308765" y="2101499"/>
              <a:ext cx="527635" cy="1034484"/>
            </a:xfrm>
            <a:prstGeom prst="rect">
              <a:avLst/>
            </a:prstGeom>
          </p:spPr>
        </p:pic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831744" y="1986501"/>
              <a:ext cx="975116" cy="1565770"/>
            </a:xfrm>
            <a:prstGeom prst="rect">
              <a:avLst/>
            </a:prstGeom>
          </p:spPr>
        </p:pic>
        <p:sp>
          <p:nvSpPr>
            <p:cNvPr id="9" name="TextBox 8">
              <a:extLst>
                <a:ext uri="{FF2B5EF4-FFF2-40B4-BE49-F238E27FC236}">
                  <a16:creationId xmlns:a16="http://schemas.microsoft.com/office/drawing/2014/main" xmlns="" id="{18CBC318-F72D-4B62-AB3C-7B1142E92F28}"/>
                </a:ext>
              </a:extLst>
            </p:cNvPr>
            <p:cNvSpPr txBox="1"/>
            <p:nvPr/>
          </p:nvSpPr>
          <p:spPr>
            <a:xfrm>
              <a:off x="2748488" y="2392402"/>
              <a:ext cx="930294" cy="1042510"/>
            </a:xfrm>
            <a:prstGeom prst="rect">
              <a:avLst/>
            </a:prstGeom>
          </p:spPr>
          <p:txBody>
            <a:bodyPr vert="horz" lIns="91440" tIns="45720" rIns="91440" bIns="45720" rtlCol="0" anchor="t">
              <a:noAutofit/>
            </a:bodyPr>
            <a:lstStyle/>
            <a:p>
              <a:pPr algn="ctr">
                <a:lnSpc>
                  <a:spcPct val="90000"/>
                </a:lnSpc>
                <a:spcAft>
                  <a:spcPts val="600"/>
                </a:spcAft>
              </a:pPr>
              <a:r>
                <a:rPr lang="lv-LV" sz="6600" dirty="0">
                  <a:solidFill>
                    <a:schemeClr val="bg2">
                      <a:lumMod val="50000"/>
                    </a:schemeClr>
                  </a:solidFill>
                  <a:latin typeface="Arial Black" panose="020B0A04020102020204" pitchFamily="34" charset="0"/>
                </a:rPr>
                <a:t>+</a:t>
              </a:r>
              <a:endParaRPr lang="en-US" sz="6600" dirty="0">
                <a:solidFill>
                  <a:schemeClr val="bg2">
                    <a:lumMod val="50000"/>
                  </a:schemeClr>
                </a:solidFill>
                <a:latin typeface="Arial Black" panose="020B0A04020102020204" pitchFamily="34" charset="0"/>
              </a:endParaRPr>
            </a:p>
          </p:txBody>
        </p:sp>
        <p:cxnSp>
          <p:nvCxnSpPr>
            <p:cNvPr id="11" name="Straight Connector 10"/>
            <p:cNvCxnSpPr/>
            <p:nvPr/>
          </p:nvCxnSpPr>
          <p:spPr>
            <a:xfrm>
              <a:off x="5560541" y="2848973"/>
              <a:ext cx="2215978" cy="0"/>
            </a:xfrm>
            <a:prstGeom prst="line">
              <a:avLst/>
            </a:prstGeom>
            <a:ln w="38100">
              <a:solidFill>
                <a:schemeClr val="bg2">
                  <a:lumMod val="50000"/>
                </a:schemeClr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104828" y="1218426"/>
              <a:ext cx="527635" cy="1034484"/>
            </a:xfrm>
            <a:prstGeom prst="rect">
              <a:avLst/>
            </a:prstGeom>
          </p:spPr>
        </p:pic>
        <p:pic>
          <p:nvPicPr>
            <p:cNvPr id="13" name="Picture 12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104828" y="2769386"/>
              <a:ext cx="527635" cy="1034484"/>
            </a:xfrm>
            <a:prstGeom prst="rect">
              <a:avLst/>
            </a:prstGeom>
          </p:spPr>
        </p:pic>
        <p:pic>
          <p:nvPicPr>
            <p:cNvPr id="14" name="Picture 13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097266" y="1683832"/>
              <a:ext cx="527635" cy="1034484"/>
            </a:xfrm>
            <a:prstGeom prst="rect">
              <a:avLst/>
            </a:prstGeom>
          </p:spPr>
        </p:pic>
        <p:pic>
          <p:nvPicPr>
            <p:cNvPr id="15" name="Picture 14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37910" y="2173001"/>
              <a:ext cx="1506292" cy="1351944"/>
            </a:xfrm>
            <a:prstGeom prst="rect">
              <a:avLst/>
            </a:prstGeom>
          </p:spPr>
        </p:pic>
      </p:grpSp>
      <p:pic>
        <p:nvPicPr>
          <p:cNvPr id="16" name="Picture 1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59246" y="1610343"/>
            <a:ext cx="542086" cy="542086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63496" y="2146477"/>
            <a:ext cx="542086" cy="542086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59246" y="2707410"/>
            <a:ext cx="542086" cy="542086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1443" y="3293829"/>
            <a:ext cx="542086" cy="542086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89973" y="3824987"/>
            <a:ext cx="542086" cy="5420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02137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 txBox="1">
            <a:spLocks/>
          </p:cNvSpPr>
          <p:nvPr/>
        </p:nvSpPr>
        <p:spPr>
          <a:xfrm>
            <a:off x="3531583" y="9178"/>
            <a:ext cx="4606280" cy="187220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dirty="0">
                <a:ea typeface="Open Sans Light" panose="020B0306030504020204" pitchFamily="34" charset="0"/>
                <a:cs typeface="Open Sans Light" panose="020B0306030504020204" pitchFamily="34" charset="0"/>
              </a:rPr>
              <a:t>WHAT IS ARANET?</a:t>
            </a:r>
            <a:endParaRPr lang="lv-LV" sz="3600" dirty="0"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882910" y="1514625"/>
            <a:ext cx="5786536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smtClean="0">
                <a:latin typeface="+mj-lt"/>
                <a:ea typeface="Open Sans Light" panose="020B0306030504020204" pitchFamily="34" charset="0"/>
                <a:cs typeface="Open Sans Light" panose="020B0306030504020204" pitchFamily="34" charset="0"/>
              </a:rPr>
              <a:t>Aranet</a:t>
            </a:r>
            <a:r>
              <a:rPr lang="lv-LV" dirty="0" smtClean="0">
                <a:latin typeface="+mj-lt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lv-LV" dirty="0" err="1">
                <a:latin typeface="+mj-lt"/>
                <a:ea typeface="Open Sans Light" panose="020B0306030504020204" pitchFamily="34" charset="0"/>
                <a:cs typeface="Open Sans Light" panose="020B0306030504020204" pitchFamily="34" charset="0"/>
              </a:rPr>
              <a:t>is</a:t>
            </a:r>
            <a:r>
              <a:rPr lang="lv-LV" dirty="0">
                <a:latin typeface="+mj-lt"/>
                <a:ea typeface="Open Sans Light" panose="020B0306030504020204" pitchFamily="34" charset="0"/>
                <a:cs typeface="Open Sans Light" panose="020B0306030504020204" pitchFamily="34" charset="0"/>
              </a:rPr>
              <a:t> a </a:t>
            </a:r>
            <a:r>
              <a:rPr lang="lv-LV" dirty="0" err="1">
                <a:latin typeface="+mj-lt"/>
                <a:ea typeface="Open Sans Light" panose="020B0306030504020204" pitchFamily="34" charset="0"/>
                <a:cs typeface="Open Sans Light" panose="020B0306030504020204" pitchFamily="34" charset="0"/>
              </a:rPr>
              <a:t>wireless</a:t>
            </a:r>
            <a:r>
              <a:rPr lang="lv-LV" dirty="0">
                <a:latin typeface="+mj-lt"/>
                <a:ea typeface="Open Sans Light" panose="020B0306030504020204" pitchFamily="34" charset="0"/>
                <a:cs typeface="Open Sans Light" panose="020B0306030504020204" pitchFamily="34" charset="0"/>
              </a:rPr>
              <a:t> monitoring </a:t>
            </a:r>
            <a:r>
              <a:rPr lang="lv-LV" dirty="0" err="1">
                <a:latin typeface="+mj-lt"/>
                <a:ea typeface="Open Sans Light" panose="020B0306030504020204" pitchFamily="34" charset="0"/>
                <a:cs typeface="Open Sans Light" panose="020B0306030504020204" pitchFamily="34" charset="0"/>
              </a:rPr>
              <a:t>solution</a:t>
            </a:r>
            <a:r>
              <a:rPr lang="lv-LV" dirty="0">
                <a:latin typeface="+mj-lt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lv-LV" dirty="0" err="1">
                <a:latin typeface="+mj-lt"/>
                <a:ea typeface="Open Sans Light" panose="020B0306030504020204" pitchFamily="34" charset="0"/>
                <a:cs typeface="Open Sans Light" panose="020B0306030504020204" pitchFamily="34" charset="0"/>
              </a:rPr>
              <a:t>designed</a:t>
            </a:r>
            <a:r>
              <a:rPr lang="lv-LV" dirty="0">
                <a:latin typeface="+mj-lt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lv-LV" dirty="0" err="1">
                <a:latin typeface="+mj-lt"/>
                <a:ea typeface="Open Sans Light" panose="020B0306030504020204" pitchFamily="34" charset="0"/>
                <a:cs typeface="Open Sans Light" panose="020B0306030504020204" pitchFamily="34" charset="0"/>
              </a:rPr>
              <a:t>for</a:t>
            </a:r>
            <a:r>
              <a:rPr lang="lv-LV" dirty="0">
                <a:latin typeface="+mj-lt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lv-LV" dirty="0" err="1" smtClean="0">
                <a:latin typeface="+mj-lt"/>
                <a:ea typeface="Open Sans Light" panose="020B0306030504020204" pitchFamily="34" charset="0"/>
                <a:cs typeface="Open Sans Light" panose="020B0306030504020204" pitchFamily="34" charset="0"/>
              </a:rPr>
              <a:t>industrial</a:t>
            </a:r>
            <a:r>
              <a:rPr lang="lv-LV" dirty="0" smtClean="0">
                <a:latin typeface="+mj-lt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lv-LV" dirty="0" err="1">
                <a:latin typeface="+mj-lt"/>
                <a:ea typeface="Open Sans Light" panose="020B0306030504020204" pitchFamily="34" charset="0"/>
                <a:cs typeface="Open Sans Light" panose="020B0306030504020204" pitchFamily="34" charset="0"/>
              </a:rPr>
              <a:t>use</a:t>
            </a:r>
            <a:r>
              <a:rPr lang="lv-LV" dirty="0" smtClean="0">
                <a:latin typeface="+mj-lt"/>
                <a:ea typeface="Open Sans Light" panose="020B0306030504020204" pitchFamily="34" charset="0"/>
                <a:cs typeface="Open Sans Light" panose="020B0306030504020204" pitchFamily="34" charset="0"/>
              </a:rPr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lv-LV" dirty="0">
              <a:latin typeface="+mj-lt"/>
              <a:ea typeface="Open Sans Light" panose="020B0306030504020204" pitchFamily="34" charset="0"/>
              <a:cs typeface="Open Sans Light" panose="020B0306030504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lv-LV" dirty="0" err="1">
                <a:latin typeface="+mj-lt"/>
                <a:ea typeface="Open Sans Light" panose="020B0306030504020204" pitchFamily="34" charset="0"/>
                <a:cs typeface="Open Sans Light" panose="020B0306030504020204" pitchFamily="34" charset="0"/>
              </a:rPr>
              <a:t>The</a:t>
            </a:r>
            <a:r>
              <a:rPr lang="lv-LV" dirty="0">
                <a:latin typeface="+mj-lt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lv-LV" dirty="0" err="1">
                <a:latin typeface="+mj-lt"/>
                <a:ea typeface="Open Sans Light" panose="020B0306030504020204" pitchFamily="34" charset="0"/>
                <a:cs typeface="Open Sans Light" panose="020B0306030504020204" pitchFamily="34" charset="0"/>
              </a:rPr>
              <a:t>technical</a:t>
            </a:r>
            <a:r>
              <a:rPr lang="lv-LV" dirty="0">
                <a:latin typeface="+mj-lt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lv-LV" dirty="0" err="1">
                <a:latin typeface="+mj-lt"/>
                <a:ea typeface="Open Sans Light" panose="020B0306030504020204" pitchFamily="34" charset="0"/>
                <a:cs typeface="Open Sans Light" panose="020B0306030504020204" pitchFamily="34" charset="0"/>
              </a:rPr>
              <a:t>solution</a:t>
            </a:r>
            <a:r>
              <a:rPr lang="lv-LV" dirty="0">
                <a:latin typeface="+mj-lt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lv-LV" dirty="0" err="1">
                <a:latin typeface="+mj-lt"/>
                <a:ea typeface="Open Sans Light" panose="020B0306030504020204" pitchFamily="34" charset="0"/>
                <a:cs typeface="Open Sans Light" panose="020B0306030504020204" pitchFamily="34" charset="0"/>
              </a:rPr>
              <a:t>allows</a:t>
            </a:r>
            <a:r>
              <a:rPr lang="lv-LV" dirty="0">
                <a:latin typeface="+mj-lt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lv-LV" dirty="0" err="1">
                <a:latin typeface="+mj-lt"/>
                <a:ea typeface="Open Sans Light" panose="020B0306030504020204" pitchFamily="34" charset="0"/>
                <a:cs typeface="Open Sans Light" panose="020B0306030504020204" pitchFamily="34" charset="0"/>
              </a:rPr>
              <a:t>for</a:t>
            </a:r>
            <a:r>
              <a:rPr lang="lv-LV" dirty="0">
                <a:latin typeface="+mj-lt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lv-LV" dirty="0" err="1">
                <a:latin typeface="+mj-lt"/>
                <a:ea typeface="Open Sans Light" panose="020B0306030504020204" pitchFamily="34" charset="0"/>
                <a:cs typeface="Open Sans Light" panose="020B0306030504020204" pitchFamily="34" charset="0"/>
              </a:rPr>
              <a:t>wireless</a:t>
            </a:r>
            <a:r>
              <a:rPr lang="lv-LV" dirty="0">
                <a:latin typeface="+mj-lt"/>
                <a:ea typeface="Open Sans Light" panose="020B0306030504020204" pitchFamily="34" charset="0"/>
                <a:cs typeface="Open Sans Light" panose="020B0306030504020204" pitchFamily="34" charset="0"/>
              </a:rPr>
              <a:t> sensor </a:t>
            </a:r>
            <a:r>
              <a:rPr lang="lv-LV" dirty="0" err="1">
                <a:latin typeface="+mj-lt"/>
                <a:ea typeface="Open Sans Light" panose="020B0306030504020204" pitchFamily="34" charset="0"/>
                <a:cs typeface="Open Sans Light" panose="020B0306030504020204" pitchFamily="34" charset="0"/>
              </a:rPr>
              <a:t>deployment</a:t>
            </a:r>
            <a:r>
              <a:rPr lang="lv-LV" dirty="0">
                <a:latin typeface="+mj-lt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lv-LV" dirty="0" err="1">
                <a:latin typeface="+mj-lt"/>
                <a:ea typeface="Open Sans Light" panose="020B0306030504020204" pitchFamily="34" charset="0"/>
                <a:cs typeface="Open Sans Light" panose="020B0306030504020204" pitchFamily="34" charset="0"/>
              </a:rPr>
              <a:t>within</a:t>
            </a:r>
            <a:r>
              <a:rPr lang="lv-LV" dirty="0">
                <a:latin typeface="+mj-lt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lv-LV" dirty="0" err="1" smtClean="0">
                <a:latin typeface="+mj-lt"/>
                <a:ea typeface="Open Sans Light" panose="020B0306030504020204" pitchFamily="34" charset="0"/>
                <a:cs typeface="Open Sans Light" panose="020B0306030504020204" pitchFamily="34" charset="0"/>
              </a:rPr>
              <a:t>at</a:t>
            </a:r>
            <a:r>
              <a:rPr lang="lv-LV" dirty="0" smtClean="0">
                <a:latin typeface="+mj-lt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lv-LV" dirty="0" err="1" smtClean="0">
                <a:latin typeface="+mj-lt"/>
                <a:ea typeface="Open Sans Light" panose="020B0306030504020204" pitchFamily="34" charset="0"/>
                <a:cs typeface="Open Sans Light" panose="020B0306030504020204" pitchFamily="34" charset="0"/>
              </a:rPr>
              <a:t>least</a:t>
            </a:r>
            <a:r>
              <a:rPr lang="lv-LV" dirty="0" smtClean="0">
                <a:latin typeface="+mj-lt"/>
                <a:ea typeface="Open Sans Light" panose="020B0306030504020204" pitchFamily="34" charset="0"/>
                <a:cs typeface="Open Sans Light" panose="020B0306030504020204" pitchFamily="34" charset="0"/>
              </a:rPr>
              <a:t> 3km </a:t>
            </a:r>
            <a:r>
              <a:rPr lang="lv-LV" dirty="0" err="1" smtClean="0">
                <a:latin typeface="+mj-lt"/>
                <a:ea typeface="Open Sans Light" panose="020B0306030504020204" pitchFamily="34" charset="0"/>
                <a:cs typeface="Open Sans Light" panose="020B0306030504020204" pitchFamily="34" charset="0"/>
              </a:rPr>
              <a:t>line-of</a:t>
            </a:r>
            <a:r>
              <a:rPr lang="lv-LV" dirty="0" err="1">
                <a:latin typeface="+mj-lt"/>
                <a:ea typeface="Open Sans Light" panose="020B0306030504020204" pitchFamily="34" charset="0"/>
                <a:cs typeface="Open Sans Light" panose="020B0306030504020204" pitchFamily="34" charset="0"/>
              </a:rPr>
              <a:t>-</a:t>
            </a:r>
            <a:r>
              <a:rPr lang="lv-LV" dirty="0" err="1" smtClean="0">
                <a:latin typeface="+mj-lt"/>
                <a:ea typeface="Open Sans Light" panose="020B0306030504020204" pitchFamily="34" charset="0"/>
                <a:cs typeface="Open Sans Light" panose="020B0306030504020204" pitchFamily="34" charset="0"/>
              </a:rPr>
              <a:t>sight</a:t>
            </a:r>
            <a:r>
              <a:rPr lang="lv-LV" dirty="0" smtClean="0">
                <a:latin typeface="+mj-lt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lv-LV" dirty="0">
                <a:latin typeface="+mj-lt"/>
                <a:ea typeface="Open Sans Light" panose="020B0306030504020204" pitchFamily="34" charset="0"/>
                <a:cs typeface="Open Sans Light" panose="020B0306030504020204" pitchFamily="34" charset="0"/>
              </a:rPr>
              <a:t>distance </a:t>
            </a:r>
            <a:r>
              <a:rPr lang="lv-LV" dirty="0" err="1">
                <a:latin typeface="+mj-lt"/>
                <a:ea typeface="Open Sans Light" panose="020B0306030504020204" pitchFamily="34" charset="0"/>
                <a:cs typeface="Open Sans Light" panose="020B0306030504020204" pitchFamily="34" charset="0"/>
              </a:rPr>
              <a:t>from</a:t>
            </a:r>
            <a:r>
              <a:rPr lang="lv-LV" dirty="0">
                <a:latin typeface="+mj-lt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lv-LV" dirty="0" err="1">
                <a:latin typeface="+mj-lt"/>
                <a:ea typeface="Open Sans Light" panose="020B0306030504020204" pitchFamily="34" charset="0"/>
                <a:cs typeface="Open Sans Light" panose="020B0306030504020204" pitchFamily="34" charset="0"/>
              </a:rPr>
              <a:t>the</a:t>
            </a:r>
            <a:r>
              <a:rPr lang="lv-LV" dirty="0">
                <a:latin typeface="+mj-lt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lv-LV" dirty="0" err="1">
                <a:latin typeface="+mj-lt"/>
                <a:ea typeface="Open Sans Light" panose="020B0306030504020204" pitchFamily="34" charset="0"/>
                <a:cs typeface="Open Sans Light" panose="020B0306030504020204" pitchFamily="34" charset="0"/>
              </a:rPr>
              <a:t>base</a:t>
            </a:r>
            <a:r>
              <a:rPr lang="lv-LV" dirty="0">
                <a:latin typeface="+mj-lt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lv-LV" dirty="0" err="1">
                <a:latin typeface="+mj-lt"/>
                <a:ea typeface="Open Sans Light" panose="020B0306030504020204" pitchFamily="34" charset="0"/>
                <a:cs typeface="Open Sans Light" panose="020B0306030504020204" pitchFamily="34" charset="0"/>
              </a:rPr>
              <a:t>station</a:t>
            </a:r>
            <a:r>
              <a:rPr lang="lv-LV" dirty="0">
                <a:latin typeface="+mj-lt"/>
                <a:ea typeface="Open Sans Light" panose="020B0306030504020204" pitchFamily="34" charset="0"/>
                <a:cs typeface="Open Sans Light" panose="020B0306030504020204" pitchFamily="34" charset="0"/>
              </a:rPr>
              <a:t>. </a:t>
            </a:r>
            <a:endParaRPr lang="lv-LV" dirty="0" smtClean="0">
              <a:latin typeface="+mj-lt"/>
              <a:ea typeface="Open Sans Light" panose="020B0306030504020204" pitchFamily="34" charset="0"/>
              <a:cs typeface="Open Sans Light" panose="020B0306030504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lv-LV" dirty="0">
              <a:latin typeface="+mj-lt"/>
              <a:ea typeface="Open Sans Light" panose="020B0306030504020204" pitchFamily="34" charset="0"/>
              <a:cs typeface="Open Sans Light" panose="020B0306030504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smtClean="0">
                <a:latin typeface="+mj-lt"/>
                <a:ea typeface="Open Sans Light" panose="020B0306030504020204" pitchFamily="34" charset="0"/>
                <a:cs typeface="Open Sans Light" panose="020B0306030504020204" pitchFamily="34" charset="0"/>
              </a:rPr>
              <a:t>Operating </a:t>
            </a:r>
            <a:r>
              <a:rPr lang="en-GB" dirty="0">
                <a:latin typeface="+mj-lt"/>
                <a:ea typeface="Open Sans Light" panose="020B0306030504020204" pitchFamily="34" charset="0"/>
                <a:cs typeface="Open Sans Light" panose="020B0306030504020204" pitchFamily="34" charset="0"/>
              </a:rPr>
              <a:t>as a safe, private network that’s not dependent on any third-party service provider</a:t>
            </a:r>
            <a:r>
              <a:rPr lang="lv-LV" dirty="0" smtClean="0">
                <a:latin typeface="+mj-lt"/>
                <a:ea typeface="Open Sans Light" panose="020B0306030504020204" pitchFamily="34" charset="0"/>
                <a:cs typeface="Open Sans Light" panose="020B0306030504020204" pitchFamily="34" charset="0"/>
              </a:rPr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lv-LV" dirty="0">
              <a:latin typeface="+mj-lt"/>
              <a:ea typeface="Open Sans Light" panose="020B0306030504020204" pitchFamily="34" charset="0"/>
              <a:cs typeface="Open Sans Light" panose="020B0306030504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lv-LV" dirty="0">
                <a:latin typeface="+mj-lt"/>
                <a:ea typeface="Open Sans Light" panose="020B0306030504020204" pitchFamily="34" charset="0"/>
                <a:cs typeface="Open Sans Light" panose="020B0306030504020204" pitchFamily="34" charset="0"/>
              </a:rPr>
              <a:t>Sensors </a:t>
            </a:r>
            <a:r>
              <a:rPr lang="lv-LV" dirty="0" err="1">
                <a:latin typeface="+mj-lt"/>
                <a:ea typeface="Open Sans Light" panose="020B0306030504020204" pitchFamily="34" charset="0"/>
                <a:cs typeface="Open Sans Light" panose="020B0306030504020204" pitchFamily="34" charset="0"/>
              </a:rPr>
              <a:t>are</a:t>
            </a:r>
            <a:r>
              <a:rPr lang="lv-LV" dirty="0">
                <a:latin typeface="+mj-lt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lv-LV" dirty="0" err="1">
                <a:latin typeface="+mj-lt"/>
                <a:ea typeface="Open Sans Light" panose="020B0306030504020204" pitchFamily="34" charset="0"/>
                <a:cs typeface="Open Sans Light" panose="020B0306030504020204" pitchFamily="34" charset="0"/>
              </a:rPr>
              <a:t>made</a:t>
            </a:r>
            <a:r>
              <a:rPr lang="lv-LV" dirty="0">
                <a:latin typeface="+mj-lt"/>
                <a:ea typeface="Open Sans Light" panose="020B0306030504020204" pitchFamily="34" charset="0"/>
                <a:cs typeface="Open Sans Light" panose="020B0306030504020204" pitchFamily="34" charset="0"/>
              </a:rPr>
              <a:t> to </a:t>
            </a:r>
            <a:r>
              <a:rPr lang="lv-LV" dirty="0" err="1">
                <a:latin typeface="+mj-lt"/>
                <a:ea typeface="Open Sans Light" panose="020B0306030504020204" pitchFamily="34" charset="0"/>
                <a:cs typeface="Open Sans Light" panose="020B0306030504020204" pitchFamily="34" charset="0"/>
              </a:rPr>
              <a:t>be</a:t>
            </a:r>
            <a:r>
              <a:rPr lang="lv-LV" dirty="0">
                <a:latin typeface="+mj-lt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lv-LV" dirty="0" err="1">
                <a:latin typeface="+mj-lt"/>
                <a:ea typeface="Open Sans Light" panose="020B0306030504020204" pitchFamily="34" charset="0"/>
                <a:cs typeface="Open Sans Light" panose="020B0306030504020204" pitchFamily="34" charset="0"/>
              </a:rPr>
              <a:t>robust</a:t>
            </a:r>
            <a:r>
              <a:rPr lang="lv-LV" dirty="0">
                <a:latin typeface="+mj-lt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lv-LV" dirty="0" err="1">
                <a:latin typeface="+mj-lt"/>
                <a:ea typeface="Open Sans Light" panose="020B0306030504020204" pitchFamily="34" charset="0"/>
                <a:cs typeface="Open Sans Light" panose="020B0306030504020204" pitchFamily="34" charset="0"/>
              </a:rPr>
              <a:t>and</a:t>
            </a:r>
            <a:r>
              <a:rPr lang="lv-LV" dirty="0">
                <a:latin typeface="+mj-lt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lv-LV" dirty="0" err="1">
                <a:latin typeface="+mj-lt"/>
                <a:ea typeface="Open Sans Light" panose="020B0306030504020204" pitchFamily="34" charset="0"/>
                <a:cs typeface="Open Sans Light" panose="020B0306030504020204" pitchFamily="34" charset="0"/>
              </a:rPr>
              <a:t>reliable</a:t>
            </a:r>
            <a:r>
              <a:rPr lang="lv-LV" dirty="0">
                <a:latin typeface="+mj-lt"/>
                <a:ea typeface="Open Sans Light" panose="020B0306030504020204" pitchFamily="34" charset="0"/>
                <a:cs typeface="Open Sans Light" panose="020B0306030504020204" pitchFamily="34" charset="0"/>
              </a:rPr>
              <a:t> to </a:t>
            </a:r>
            <a:r>
              <a:rPr lang="lv-LV" dirty="0" err="1">
                <a:latin typeface="+mj-lt"/>
                <a:ea typeface="Open Sans Light" panose="020B0306030504020204" pitchFamily="34" charset="0"/>
                <a:cs typeface="Open Sans Light" panose="020B0306030504020204" pitchFamily="34" charset="0"/>
              </a:rPr>
              <a:t>be</a:t>
            </a:r>
            <a:r>
              <a:rPr lang="lv-LV" dirty="0">
                <a:latin typeface="+mj-lt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lv-LV" dirty="0" err="1">
                <a:latin typeface="+mj-lt"/>
                <a:ea typeface="Open Sans Light" panose="020B0306030504020204" pitchFamily="34" charset="0"/>
                <a:cs typeface="Open Sans Light" panose="020B0306030504020204" pitchFamily="34" charset="0"/>
              </a:rPr>
              <a:t>deployed</a:t>
            </a:r>
            <a:r>
              <a:rPr lang="lv-LV" dirty="0">
                <a:latin typeface="+mj-lt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lv-LV" dirty="0" err="1">
                <a:latin typeface="+mj-lt"/>
                <a:ea typeface="Open Sans Light" panose="020B0306030504020204" pitchFamily="34" charset="0"/>
                <a:cs typeface="Open Sans Light" panose="020B0306030504020204" pitchFamily="34" charset="0"/>
              </a:rPr>
              <a:t>in</a:t>
            </a:r>
            <a:r>
              <a:rPr lang="lv-LV" dirty="0">
                <a:latin typeface="+mj-lt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lv-LV" dirty="0" err="1">
                <a:latin typeface="+mj-lt"/>
                <a:ea typeface="Open Sans Light" panose="020B0306030504020204" pitchFamily="34" charset="0"/>
                <a:cs typeface="Open Sans Light" panose="020B0306030504020204" pitchFamily="34" charset="0"/>
              </a:rPr>
              <a:t>harsh</a:t>
            </a:r>
            <a:r>
              <a:rPr lang="lv-LV" dirty="0">
                <a:latin typeface="+mj-lt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lv-LV" dirty="0" err="1">
                <a:latin typeface="+mj-lt"/>
                <a:ea typeface="Open Sans Light" panose="020B0306030504020204" pitchFamily="34" charset="0"/>
                <a:cs typeface="Open Sans Light" panose="020B0306030504020204" pitchFamily="34" charset="0"/>
              </a:rPr>
              <a:t>environments</a:t>
            </a:r>
            <a:r>
              <a:rPr lang="lv-LV" dirty="0">
                <a:latin typeface="+mj-lt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lv-LV" dirty="0" err="1">
                <a:latin typeface="+mj-lt"/>
                <a:ea typeface="Open Sans Light" panose="020B0306030504020204" pitchFamily="34" charset="0"/>
                <a:cs typeface="Open Sans Light" panose="020B0306030504020204" pitchFamily="34" charset="0"/>
              </a:rPr>
              <a:t>and</a:t>
            </a:r>
            <a:r>
              <a:rPr lang="lv-LV" dirty="0">
                <a:latin typeface="+mj-lt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lv-LV" dirty="0" err="1">
                <a:latin typeface="+mj-lt"/>
                <a:ea typeface="Open Sans Light" panose="020B0306030504020204" pitchFamily="34" charset="0"/>
                <a:cs typeface="Open Sans Light" panose="020B0306030504020204" pitchFamily="34" charset="0"/>
              </a:rPr>
              <a:t>still</a:t>
            </a:r>
            <a:r>
              <a:rPr lang="lv-LV" dirty="0">
                <a:latin typeface="+mj-lt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lv-LV" dirty="0" err="1">
                <a:latin typeface="+mj-lt"/>
                <a:ea typeface="Open Sans Light" panose="020B0306030504020204" pitchFamily="34" charset="0"/>
                <a:cs typeface="Open Sans Light" panose="020B0306030504020204" pitchFamily="34" charset="0"/>
              </a:rPr>
              <a:t>deliver</a:t>
            </a:r>
            <a:r>
              <a:rPr lang="lv-LV" dirty="0">
                <a:latin typeface="+mj-lt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lv-LV" dirty="0" err="1">
                <a:latin typeface="+mj-lt"/>
                <a:ea typeface="Open Sans Light" panose="020B0306030504020204" pitchFamily="34" charset="0"/>
                <a:cs typeface="Open Sans Light" panose="020B0306030504020204" pitchFamily="34" charset="0"/>
              </a:rPr>
              <a:t>reliable</a:t>
            </a:r>
            <a:r>
              <a:rPr lang="lv-LV" dirty="0">
                <a:latin typeface="+mj-lt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lv-LV" dirty="0" err="1">
                <a:latin typeface="+mj-lt"/>
                <a:ea typeface="Open Sans Light" panose="020B0306030504020204" pitchFamily="34" charset="0"/>
                <a:cs typeface="Open Sans Light" panose="020B0306030504020204" pitchFamily="34" charset="0"/>
              </a:rPr>
              <a:t>data</a:t>
            </a:r>
            <a:r>
              <a:rPr lang="lv-LV" dirty="0">
                <a:latin typeface="+mj-lt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lv-LV" dirty="0" err="1">
                <a:latin typeface="+mj-lt"/>
                <a:ea typeface="Open Sans Light" panose="020B0306030504020204" pitchFamily="34" charset="0"/>
                <a:cs typeface="Open Sans Light" panose="020B0306030504020204" pitchFamily="34" charset="0"/>
              </a:rPr>
              <a:t>readings</a:t>
            </a:r>
            <a:r>
              <a:rPr lang="lv-LV" dirty="0">
                <a:latin typeface="+mj-lt"/>
                <a:ea typeface="Open Sans Light" panose="020B0306030504020204" pitchFamily="34" charset="0"/>
                <a:cs typeface="Open Sans Light" panose="020B0306030504020204" pitchFamily="34" charset="0"/>
              </a:rPr>
              <a:t>. </a:t>
            </a:r>
            <a:endParaRPr lang="lv-LV" dirty="0" smtClean="0">
              <a:latin typeface="+mj-lt"/>
              <a:ea typeface="Open Sans Light" panose="020B0306030504020204" pitchFamily="34" charset="0"/>
              <a:cs typeface="Open Sans Light" panose="020B0306030504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lv-LV" dirty="0">
              <a:latin typeface="+mj-lt"/>
              <a:ea typeface="Open Sans Light" panose="020B0306030504020204" pitchFamily="34" charset="0"/>
              <a:cs typeface="Open Sans Light" panose="020B0306030504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lv-LV" dirty="0" err="1">
                <a:latin typeface="+mj-lt"/>
                <a:ea typeface="Open Sans Light" panose="020B0306030504020204" pitchFamily="34" charset="0"/>
                <a:cs typeface="Open Sans Light" panose="020B0306030504020204" pitchFamily="34" charset="0"/>
              </a:rPr>
              <a:t>S</a:t>
            </a:r>
            <a:r>
              <a:rPr lang="lv-LV" dirty="0" err="1" smtClean="0">
                <a:latin typeface="+mj-lt"/>
                <a:ea typeface="Open Sans Light" panose="020B0306030504020204" pitchFamily="34" charset="0"/>
                <a:cs typeface="Open Sans Light" panose="020B0306030504020204" pitchFamily="34" charset="0"/>
              </a:rPr>
              <a:t>oftware</a:t>
            </a:r>
            <a:r>
              <a:rPr lang="lv-LV" dirty="0" smtClean="0">
                <a:latin typeface="+mj-lt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lv-LV" dirty="0" err="1" smtClean="0">
                <a:latin typeface="+mj-lt"/>
                <a:ea typeface="Open Sans Light" panose="020B0306030504020204" pitchFamily="34" charset="0"/>
                <a:cs typeface="Open Sans Light" panose="020B0306030504020204" pitchFamily="34" charset="0"/>
              </a:rPr>
              <a:t>for</a:t>
            </a:r>
            <a:r>
              <a:rPr lang="lv-LV" dirty="0" smtClean="0">
                <a:latin typeface="+mj-lt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lv-LV" dirty="0" err="1" smtClean="0">
                <a:latin typeface="+mj-lt"/>
                <a:ea typeface="Open Sans Light" panose="020B0306030504020204" pitchFamily="34" charset="0"/>
                <a:cs typeface="Open Sans Light" panose="020B0306030504020204" pitchFamily="34" charset="0"/>
              </a:rPr>
              <a:t>data</a:t>
            </a:r>
            <a:r>
              <a:rPr lang="lv-LV" dirty="0" smtClean="0">
                <a:latin typeface="+mj-lt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lv-LV" dirty="0" err="1" smtClean="0">
                <a:latin typeface="+mj-lt"/>
                <a:ea typeface="Open Sans Light" panose="020B0306030504020204" pitchFamily="34" charset="0"/>
                <a:cs typeface="Open Sans Light" panose="020B0306030504020204" pitchFamily="34" charset="0"/>
              </a:rPr>
              <a:t>analysis</a:t>
            </a:r>
            <a:r>
              <a:rPr lang="lv-LV" dirty="0" smtClean="0">
                <a:latin typeface="+mj-lt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lv-LV" dirty="0" err="1" smtClean="0">
                <a:latin typeface="+mj-lt"/>
                <a:ea typeface="Open Sans Light" panose="020B0306030504020204" pitchFamily="34" charset="0"/>
                <a:cs typeface="Open Sans Light" panose="020B0306030504020204" pitchFamily="34" charset="0"/>
              </a:rPr>
              <a:t>is</a:t>
            </a:r>
            <a:r>
              <a:rPr lang="lv-LV" dirty="0" smtClean="0">
                <a:latin typeface="+mj-lt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lv-LV" dirty="0" err="1">
                <a:latin typeface="+mj-lt"/>
                <a:ea typeface="Open Sans Light" panose="020B0306030504020204" pitchFamily="34" charset="0"/>
                <a:cs typeface="Open Sans Light" panose="020B0306030504020204" pitchFamily="34" charset="0"/>
              </a:rPr>
              <a:t>easy</a:t>
            </a:r>
            <a:r>
              <a:rPr lang="lv-LV" dirty="0">
                <a:latin typeface="+mj-lt"/>
                <a:ea typeface="Open Sans Light" panose="020B0306030504020204" pitchFamily="34" charset="0"/>
                <a:cs typeface="Open Sans Light" panose="020B0306030504020204" pitchFamily="34" charset="0"/>
              </a:rPr>
              <a:t> to </a:t>
            </a:r>
            <a:r>
              <a:rPr lang="lv-LV" dirty="0" err="1">
                <a:latin typeface="+mj-lt"/>
                <a:ea typeface="Open Sans Light" panose="020B0306030504020204" pitchFamily="34" charset="0"/>
                <a:cs typeface="Open Sans Light" panose="020B0306030504020204" pitchFamily="34" charset="0"/>
              </a:rPr>
              <a:t>work</a:t>
            </a:r>
            <a:r>
              <a:rPr lang="lv-LV" dirty="0">
                <a:latin typeface="+mj-lt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lv-LV" dirty="0" err="1">
                <a:latin typeface="+mj-lt"/>
                <a:ea typeface="Open Sans Light" panose="020B0306030504020204" pitchFamily="34" charset="0"/>
                <a:cs typeface="Open Sans Light" panose="020B0306030504020204" pitchFamily="34" charset="0"/>
              </a:rPr>
              <a:t>with</a:t>
            </a:r>
            <a:r>
              <a:rPr lang="lv-LV" dirty="0">
                <a:latin typeface="+mj-lt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lv-LV" dirty="0" err="1">
                <a:latin typeface="+mj-lt"/>
                <a:ea typeface="Open Sans Light" panose="020B0306030504020204" pitchFamily="34" charset="0"/>
                <a:cs typeface="Open Sans Light" panose="020B0306030504020204" pitchFamily="34" charset="0"/>
              </a:rPr>
              <a:t>allowing</a:t>
            </a:r>
            <a:r>
              <a:rPr lang="lv-LV" dirty="0">
                <a:latin typeface="+mj-lt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lv-LV" dirty="0" err="1">
                <a:latin typeface="+mj-lt"/>
                <a:ea typeface="Open Sans Light" panose="020B0306030504020204" pitchFamily="34" charset="0"/>
                <a:cs typeface="Open Sans Light" panose="020B0306030504020204" pitchFamily="34" charset="0"/>
              </a:rPr>
              <a:t>for</a:t>
            </a:r>
            <a:r>
              <a:rPr lang="lv-LV" dirty="0">
                <a:latin typeface="+mj-lt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lv-LV" dirty="0" err="1">
                <a:latin typeface="+mj-lt"/>
                <a:ea typeface="Open Sans Light" panose="020B0306030504020204" pitchFamily="34" charset="0"/>
                <a:cs typeface="Open Sans Light" panose="020B0306030504020204" pitchFamily="34" charset="0"/>
              </a:rPr>
              <a:t>quick</a:t>
            </a:r>
            <a:r>
              <a:rPr lang="lv-LV" dirty="0">
                <a:latin typeface="+mj-lt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lv-LV" dirty="0" err="1">
                <a:latin typeface="+mj-lt"/>
                <a:ea typeface="Open Sans Light" panose="020B0306030504020204" pitchFamily="34" charset="0"/>
                <a:cs typeface="Open Sans Light" panose="020B0306030504020204" pitchFamily="34" charset="0"/>
              </a:rPr>
              <a:t>installation</a:t>
            </a:r>
            <a:r>
              <a:rPr lang="lv-LV" dirty="0">
                <a:latin typeface="+mj-lt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lv-LV" dirty="0" err="1">
                <a:latin typeface="+mj-lt"/>
                <a:ea typeface="Open Sans Light" panose="020B0306030504020204" pitchFamily="34" charset="0"/>
                <a:cs typeface="Open Sans Light" panose="020B0306030504020204" pitchFamily="34" charset="0"/>
              </a:rPr>
              <a:t>of</a:t>
            </a:r>
            <a:r>
              <a:rPr lang="lv-LV" dirty="0">
                <a:latin typeface="+mj-lt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lv-LV" dirty="0" err="1">
                <a:latin typeface="+mj-lt"/>
                <a:ea typeface="Open Sans Light" panose="020B0306030504020204" pitchFamily="34" charset="0"/>
                <a:cs typeface="Open Sans Light" panose="020B0306030504020204" pitchFamily="34" charset="0"/>
              </a:rPr>
              <a:t>the</a:t>
            </a:r>
            <a:r>
              <a:rPr lang="lv-LV" dirty="0">
                <a:latin typeface="+mj-lt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lv-LV" dirty="0" err="1">
                <a:latin typeface="+mj-lt"/>
                <a:ea typeface="Open Sans Light" panose="020B0306030504020204" pitchFamily="34" charset="0"/>
                <a:cs typeface="Open Sans Light" panose="020B0306030504020204" pitchFamily="34" charset="0"/>
              </a:rPr>
              <a:t>sensor</a:t>
            </a:r>
            <a:r>
              <a:rPr lang="lv-LV" dirty="0">
                <a:latin typeface="+mj-lt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lv-LV" dirty="0" err="1" smtClean="0">
                <a:latin typeface="+mj-lt"/>
                <a:ea typeface="Open Sans Light" panose="020B0306030504020204" pitchFamily="34" charset="0"/>
                <a:cs typeface="Open Sans Light" panose="020B0306030504020204" pitchFamily="34" charset="0"/>
              </a:rPr>
              <a:t>network</a:t>
            </a:r>
            <a:r>
              <a:rPr lang="lv-LV" dirty="0" smtClean="0">
                <a:latin typeface="+mj-lt"/>
                <a:ea typeface="Open Sans Light" panose="020B0306030504020204" pitchFamily="34" charset="0"/>
                <a:cs typeface="Open Sans Light" panose="020B0306030504020204" pitchFamily="34" charset="0"/>
              </a:rPr>
              <a:t>.</a:t>
            </a:r>
            <a:endParaRPr lang="en-GB" dirty="0">
              <a:latin typeface="+mj-lt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844825"/>
            <a:ext cx="5704885" cy="4093634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757"/>
          <a:stretch/>
        </p:blipFill>
        <p:spPr>
          <a:xfrm>
            <a:off x="0" y="6494802"/>
            <a:ext cx="12192000" cy="3631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73353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F9451B74-2074-47E4-8F81-E40A233D6FB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844824"/>
            <a:ext cx="2946044" cy="1962065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2775989B-E9D4-456F-9130-2A74468848A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90456" y="3936929"/>
            <a:ext cx="2970858" cy="1972650"/>
          </a:xfrm>
          <a:prstGeom prst="rect">
            <a:avLst/>
          </a:prstGeom>
        </p:spPr>
      </p:pic>
      <p:sp>
        <p:nvSpPr>
          <p:cNvPr id="6" name="Title 1"/>
          <p:cNvSpPr txBox="1">
            <a:spLocks/>
          </p:cNvSpPr>
          <p:nvPr/>
        </p:nvSpPr>
        <p:spPr>
          <a:xfrm>
            <a:off x="3531583" y="9178"/>
            <a:ext cx="4606280" cy="187220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defPPr>
              <a:defRPr lang="en-US"/>
            </a:defPPr>
            <a:lvl1pPr algn="ctr">
              <a:spcBef>
                <a:spcPct val="0"/>
              </a:spcBef>
              <a:buNone/>
              <a:defRPr sz="3600">
                <a:latin typeface="+mj-lt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</a:lstStyle>
          <a:p>
            <a:r>
              <a:rPr lang="lv-LV" dirty="0"/>
              <a:t>WHO IS ARANET FOR</a:t>
            </a:r>
            <a:r>
              <a:rPr lang="en-US" dirty="0"/>
              <a:t>?</a:t>
            </a:r>
            <a:endParaRPr lang="lv-LV" dirty="0"/>
          </a:p>
        </p:txBody>
      </p:sp>
      <p:sp>
        <p:nvSpPr>
          <p:cNvPr id="7" name="TextBox 6"/>
          <p:cNvSpPr txBox="1"/>
          <p:nvPr/>
        </p:nvSpPr>
        <p:spPr>
          <a:xfrm>
            <a:off x="6405726" y="2036813"/>
            <a:ext cx="542943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lv-LV" sz="2000" dirty="0" err="1">
                <a:latin typeface="+mj-lt"/>
                <a:ea typeface="Open Sans Light" panose="020B0306030504020204" pitchFamily="34" charset="0"/>
                <a:cs typeface="Open Sans Light" panose="020B0306030504020204" pitchFamily="34" charset="0"/>
              </a:rPr>
              <a:t>Aranet</a:t>
            </a:r>
            <a:r>
              <a:rPr lang="lv-LV" sz="2000" dirty="0">
                <a:latin typeface="+mj-lt"/>
                <a:ea typeface="Open Sans Light" panose="020B0306030504020204" pitchFamily="34" charset="0"/>
                <a:cs typeface="Open Sans Light" panose="020B0306030504020204" pitchFamily="34" charset="0"/>
              </a:rPr>
              <a:t> sensors </a:t>
            </a:r>
            <a:r>
              <a:rPr lang="lv-LV" sz="2000" dirty="0" err="1">
                <a:latin typeface="+mj-lt"/>
                <a:ea typeface="Open Sans Light" panose="020B0306030504020204" pitchFamily="34" charset="0"/>
                <a:cs typeface="Open Sans Light" panose="020B0306030504020204" pitchFamily="34" charset="0"/>
              </a:rPr>
              <a:t>offer</a:t>
            </a:r>
            <a:r>
              <a:rPr lang="lv-LV" sz="2000" dirty="0">
                <a:latin typeface="+mj-lt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lv-LV" sz="2000" dirty="0" err="1">
                <a:latin typeface="+mj-lt"/>
                <a:ea typeface="Open Sans Light" panose="020B0306030504020204" pitchFamily="34" charset="0"/>
                <a:cs typeface="Open Sans Light" panose="020B0306030504020204" pitchFamily="34" charset="0"/>
              </a:rPr>
              <a:t>business</a:t>
            </a:r>
            <a:r>
              <a:rPr lang="lv-LV" sz="2000" dirty="0">
                <a:latin typeface="+mj-lt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lv-LV" sz="2000" dirty="0" err="1">
                <a:latin typeface="+mj-lt"/>
                <a:ea typeface="Open Sans Light" panose="020B0306030504020204" pitchFamily="34" charset="0"/>
                <a:cs typeface="Open Sans Light" panose="020B0306030504020204" pitchFamily="34" charset="0"/>
              </a:rPr>
              <a:t>critical</a:t>
            </a:r>
            <a:r>
              <a:rPr lang="lv-LV" sz="2000" dirty="0">
                <a:latin typeface="+mj-lt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lv-LV" sz="2000" dirty="0" err="1">
                <a:latin typeface="+mj-lt"/>
                <a:ea typeface="Open Sans Light" panose="020B0306030504020204" pitchFamily="34" charset="0"/>
                <a:cs typeface="Open Sans Light" panose="020B0306030504020204" pitchFamily="34" charset="0"/>
              </a:rPr>
              <a:t>information</a:t>
            </a:r>
            <a:r>
              <a:rPr lang="lv-LV" sz="2000" dirty="0">
                <a:latin typeface="+mj-lt"/>
                <a:ea typeface="Open Sans Light" panose="020B0306030504020204" pitchFamily="34" charset="0"/>
                <a:cs typeface="Open Sans Light" panose="020B0306030504020204" pitchFamily="34" charset="0"/>
              </a:rPr>
              <a:t> to </a:t>
            </a:r>
            <a:r>
              <a:rPr lang="lv-LV" sz="2000" dirty="0" err="1">
                <a:latin typeface="+mj-lt"/>
                <a:ea typeface="Open Sans Light" panose="020B0306030504020204" pitchFamily="34" charset="0"/>
                <a:cs typeface="Open Sans Light" panose="020B0306030504020204" pitchFamily="34" charset="0"/>
              </a:rPr>
              <a:t>several</a:t>
            </a:r>
            <a:r>
              <a:rPr lang="lv-LV" sz="2000" dirty="0">
                <a:latin typeface="+mj-lt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lv-LV" sz="2000" dirty="0" err="1" smtClean="0">
                <a:latin typeface="+mj-lt"/>
                <a:ea typeface="Open Sans Light" panose="020B0306030504020204" pitchFamily="34" charset="0"/>
                <a:cs typeface="Open Sans Light" panose="020B0306030504020204" pitchFamily="34" charset="0"/>
              </a:rPr>
              <a:t>industries</a:t>
            </a:r>
            <a:r>
              <a:rPr lang="lv-LV" sz="2000" dirty="0">
                <a:latin typeface="+mj-lt"/>
                <a:ea typeface="Open Sans Light" panose="020B0306030504020204" pitchFamily="34" charset="0"/>
                <a:cs typeface="Open Sans Light" panose="020B0306030504020204" pitchFamily="34" charset="0"/>
              </a:rPr>
              <a:t>, </a:t>
            </a:r>
            <a:r>
              <a:rPr lang="lv-LV" sz="2000" dirty="0" err="1">
                <a:latin typeface="+mj-lt"/>
                <a:ea typeface="Open Sans Light" panose="020B0306030504020204" pitchFamily="34" charset="0"/>
                <a:cs typeface="Open Sans Light" panose="020B0306030504020204" pitchFamily="34" charset="0"/>
              </a:rPr>
              <a:t>such</a:t>
            </a:r>
            <a:r>
              <a:rPr lang="lv-LV" sz="2000" dirty="0">
                <a:latin typeface="+mj-lt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lv-LV" sz="2000" dirty="0" smtClean="0">
                <a:latin typeface="+mj-lt"/>
                <a:ea typeface="Open Sans Light" panose="020B0306030504020204" pitchFamily="34" charset="0"/>
                <a:cs typeface="Open Sans Light" panose="020B0306030504020204" pitchFamily="34" charset="0"/>
              </a:rPr>
              <a:t>as </a:t>
            </a:r>
            <a:r>
              <a:rPr lang="lv-LV" sz="2000" b="1" dirty="0" err="1" smtClean="0">
                <a:latin typeface="+mj-lt"/>
                <a:ea typeface="Open Sans Light" panose="020B0306030504020204" pitchFamily="34" charset="0"/>
                <a:cs typeface="Open Sans Light" panose="020B0306030504020204" pitchFamily="34" charset="0"/>
              </a:rPr>
              <a:t>food</a:t>
            </a:r>
            <a:r>
              <a:rPr lang="lv-LV" sz="2000" b="1" dirty="0" smtClean="0">
                <a:latin typeface="+mj-lt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lv-LV" sz="2000" b="1" dirty="0" err="1" smtClean="0">
                <a:latin typeface="+mj-lt"/>
                <a:ea typeface="Open Sans Light" panose="020B0306030504020204" pitchFamily="34" charset="0"/>
                <a:cs typeface="Open Sans Light" panose="020B0306030504020204" pitchFamily="34" charset="0"/>
              </a:rPr>
              <a:t>manufacturing</a:t>
            </a:r>
            <a:r>
              <a:rPr lang="lv-LV" sz="2000" b="1" dirty="0" smtClean="0">
                <a:latin typeface="+mj-lt"/>
                <a:ea typeface="Open Sans Light" panose="020B0306030504020204" pitchFamily="34" charset="0"/>
                <a:cs typeface="Open Sans Light" panose="020B0306030504020204" pitchFamily="34" charset="0"/>
              </a:rPr>
              <a:t>, </a:t>
            </a:r>
            <a:r>
              <a:rPr lang="lv-LV" sz="2000" b="1" dirty="0" err="1" smtClean="0">
                <a:latin typeface="+mj-lt"/>
                <a:ea typeface="Open Sans Light" panose="020B0306030504020204" pitchFamily="34" charset="0"/>
                <a:cs typeface="Open Sans Light" panose="020B0306030504020204" pitchFamily="34" charset="0"/>
              </a:rPr>
              <a:t>warehouses</a:t>
            </a:r>
            <a:r>
              <a:rPr lang="lv-LV" sz="2000" b="1" dirty="0" smtClean="0">
                <a:latin typeface="+mj-lt"/>
                <a:ea typeface="Open Sans Light" panose="020B0306030504020204" pitchFamily="34" charset="0"/>
                <a:cs typeface="Open Sans Light" panose="020B0306030504020204" pitchFamily="34" charset="0"/>
              </a:rPr>
              <a:t>, </a:t>
            </a:r>
            <a:r>
              <a:rPr lang="lv-LV" sz="2000" b="1" dirty="0" err="1" smtClean="0">
                <a:latin typeface="+mj-lt"/>
                <a:ea typeface="Open Sans Light" panose="020B0306030504020204" pitchFamily="34" charset="0"/>
                <a:cs typeface="Open Sans Light" panose="020B0306030504020204" pitchFamily="34" charset="0"/>
              </a:rPr>
              <a:t>agriculture</a:t>
            </a:r>
            <a:r>
              <a:rPr lang="lv-LV" sz="2000" b="1" dirty="0" smtClean="0">
                <a:latin typeface="+mj-lt"/>
                <a:ea typeface="Open Sans Light" panose="020B0306030504020204" pitchFamily="34" charset="0"/>
                <a:cs typeface="Open Sans Light" panose="020B0306030504020204" pitchFamily="34" charset="0"/>
              </a:rPr>
              <a:t>, </a:t>
            </a:r>
            <a:r>
              <a:rPr lang="lv-LV" sz="2000" b="1" dirty="0" err="1" smtClean="0">
                <a:latin typeface="+mj-lt"/>
                <a:ea typeface="Open Sans Light" panose="020B0306030504020204" pitchFamily="34" charset="0"/>
                <a:cs typeface="Open Sans Light" panose="020B0306030504020204" pitchFamily="34" charset="0"/>
              </a:rPr>
              <a:t>building</a:t>
            </a:r>
            <a:r>
              <a:rPr lang="lv-LV" sz="2000" b="1" dirty="0" smtClean="0">
                <a:latin typeface="+mj-lt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lv-LV" sz="2000" b="1" dirty="0" err="1" smtClean="0">
                <a:latin typeface="+mj-lt"/>
                <a:ea typeface="Open Sans Light" panose="020B0306030504020204" pitchFamily="34" charset="0"/>
                <a:cs typeface="Open Sans Light" panose="020B0306030504020204" pitchFamily="34" charset="0"/>
              </a:rPr>
              <a:t>management</a:t>
            </a:r>
            <a:r>
              <a:rPr lang="lv-LV" sz="2000" b="1" dirty="0" smtClean="0">
                <a:latin typeface="+mj-lt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lv-LV" sz="2000" b="1" dirty="0" err="1" smtClean="0">
                <a:latin typeface="+mj-lt"/>
                <a:ea typeface="Open Sans Light" panose="020B0306030504020204" pitchFamily="34" charset="0"/>
                <a:cs typeface="Open Sans Light" panose="020B0306030504020204" pitchFamily="34" charset="0"/>
              </a:rPr>
              <a:t>and</a:t>
            </a:r>
            <a:r>
              <a:rPr lang="lv-LV" sz="2000" b="1" dirty="0" smtClean="0">
                <a:latin typeface="+mj-lt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lv-LV" sz="2000" b="1" dirty="0" err="1" smtClean="0">
                <a:latin typeface="+mj-lt"/>
                <a:ea typeface="Open Sans Light" panose="020B0306030504020204" pitchFamily="34" charset="0"/>
                <a:cs typeface="Open Sans Light" panose="020B0306030504020204" pitchFamily="34" charset="0"/>
              </a:rPr>
              <a:t>others</a:t>
            </a:r>
            <a:r>
              <a:rPr lang="lv-LV" sz="2000" dirty="0" smtClean="0">
                <a:latin typeface="+mj-lt"/>
                <a:ea typeface="Open Sans Light" panose="020B0306030504020204" pitchFamily="34" charset="0"/>
                <a:cs typeface="Open Sans Light" panose="020B0306030504020204" pitchFamily="34" charset="0"/>
              </a:rPr>
              <a:t>.</a:t>
            </a:r>
          </a:p>
          <a:p>
            <a:pPr algn="just"/>
            <a:endParaRPr lang="lv-LV" sz="2000" dirty="0">
              <a:latin typeface="+mj-lt"/>
              <a:ea typeface="Open Sans Light" panose="020B0306030504020204" pitchFamily="34" charset="0"/>
              <a:cs typeface="Open Sans Light" panose="020B0306030504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lv-LV" sz="2000" dirty="0" err="1">
                <a:latin typeface="+mj-lt"/>
                <a:ea typeface="Open Sans Light" panose="020B0306030504020204" pitchFamily="34" charset="0"/>
                <a:cs typeface="Open Sans Light" panose="020B0306030504020204" pitchFamily="34" charset="0"/>
              </a:rPr>
              <a:t>Current</a:t>
            </a:r>
            <a:r>
              <a:rPr lang="lv-LV" sz="2000" dirty="0">
                <a:latin typeface="+mj-lt"/>
                <a:ea typeface="Open Sans Light" panose="020B0306030504020204" pitchFamily="34" charset="0"/>
                <a:cs typeface="Open Sans Light" panose="020B0306030504020204" pitchFamily="34" charset="0"/>
              </a:rPr>
              <a:t> sensor </a:t>
            </a:r>
            <a:r>
              <a:rPr lang="lv-LV" sz="2000" dirty="0" err="1">
                <a:latin typeface="+mj-lt"/>
                <a:ea typeface="Open Sans Light" panose="020B0306030504020204" pitchFamily="34" charset="0"/>
                <a:cs typeface="Open Sans Light" panose="020B0306030504020204" pitchFamily="34" charset="0"/>
              </a:rPr>
              <a:t>support</a:t>
            </a:r>
            <a:r>
              <a:rPr lang="lv-LV" sz="2000" dirty="0">
                <a:latin typeface="+mj-lt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lv-LV" sz="2000" dirty="0" err="1">
                <a:latin typeface="+mj-lt"/>
                <a:ea typeface="Open Sans Light" panose="020B0306030504020204" pitchFamily="34" charset="0"/>
                <a:cs typeface="Open Sans Light" panose="020B0306030504020204" pitchFamily="34" charset="0"/>
              </a:rPr>
              <a:t>allows</a:t>
            </a:r>
            <a:r>
              <a:rPr lang="lv-LV" sz="2000" dirty="0">
                <a:latin typeface="+mj-lt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lv-LV" sz="2000" dirty="0" err="1">
                <a:latin typeface="+mj-lt"/>
                <a:ea typeface="Open Sans Light" panose="020B0306030504020204" pitchFamily="34" charset="0"/>
                <a:cs typeface="Open Sans Light" panose="020B0306030504020204" pitchFamily="34" charset="0"/>
              </a:rPr>
              <a:t>collecting</a:t>
            </a:r>
            <a:r>
              <a:rPr lang="lv-LV" sz="2000" dirty="0">
                <a:latin typeface="+mj-lt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lv-LV" sz="2000" dirty="0" err="1">
                <a:latin typeface="+mj-lt"/>
                <a:ea typeface="Open Sans Light" panose="020B0306030504020204" pitchFamily="34" charset="0"/>
                <a:cs typeface="Open Sans Light" panose="020B0306030504020204" pitchFamily="34" charset="0"/>
              </a:rPr>
              <a:t>information</a:t>
            </a:r>
            <a:r>
              <a:rPr lang="lv-LV" sz="2000" dirty="0">
                <a:latin typeface="+mj-lt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lv-LV" sz="2000" dirty="0" err="1">
                <a:latin typeface="+mj-lt"/>
                <a:ea typeface="Open Sans Light" panose="020B0306030504020204" pitchFamily="34" charset="0"/>
                <a:cs typeface="Open Sans Light" panose="020B0306030504020204" pitchFamily="34" charset="0"/>
              </a:rPr>
              <a:t>about</a:t>
            </a:r>
            <a:r>
              <a:rPr lang="lv-LV" sz="2000" dirty="0">
                <a:latin typeface="+mj-lt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lv-LV" sz="2000" b="1" dirty="0" err="1">
                <a:latin typeface="+mj-lt"/>
                <a:ea typeface="Open Sans Light" panose="020B0306030504020204" pitchFamily="34" charset="0"/>
                <a:cs typeface="Open Sans Light" panose="020B0306030504020204" pitchFamily="34" charset="0"/>
              </a:rPr>
              <a:t>temperature</a:t>
            </a:r>
            <a:r>
              <a:rPr lang="lv-LV" sz="2000" b="1" dirty="0">
                <a:latin typeface="+mj-lt"/>
                <a:ea typeface="Open Sans Light" panose="020B0306030504020204" pitchFamily="34" charset="0"/>
                <a:cs typeface="Open Sans Light" panose="020B0306030504020204" pitchFamily="34" charset="0"/>
              </a:rPr>
              <a:t>, </a:t>
            </a:r>
            <a:r>
              <a:rPr lang="lv-LV" sz="2000" b="1" dirty="0" err="1" smtClean="0">
                <a:latin typeface="+mj-lt"/>
                <a:ea typeface="Open Sans Light" panose="020B0306030504020204" pitchFamily="34" charset="0"/>
                <a:cs typeface="Open Sans Light" panose="020B0306030504020204" pitchFamily="34" charset="0"/>
              </a:rPr>
              <a:t>relative</a:t>
            </a:r>
            <a:r>
              <a:rPr lang="lv-LV" sz="2000" b="1" dirty="0" smtClean="0">
                <a:latin typeface="+mj-lt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lv-LV" sz="2000" b="1" dirty="0" err="1">
                <a:latin typeface="+mj-lt"/>
                <a:ea typeface="Open Sans Light" panose="020B0306030504020204" pitchFamily="34" charset="0"/>
                <a:cs typeface="Open Sans Light" panose="020B0306030504020204" pitchFamily="34" charset="0"/>
              </a:rPr>
              <a:t>humidity</a:t>
            </a:r>
            <a:r>
              <a:rPr lang="lv-LV" sz="2000" b="1" dirty="0">
                <a:latin typeface="+mj-lt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lv-LV" sz="2000" dirty="0" err="1">
                <a:latin typeface="+mj-lt"/>
                <a:ea typeface="Open Sans Light" panose="020B0306030504020204" pitchFamily="34" charset="0"/>
                <a:cs typeface="Open Sans Light" panose="020B0306030504020204" pitchFamily="34" charset="0"/>
              </a:rPr>
              <a:t>and</a:t>
            </a:r>
            <a:r>
              <a:rPr lang="lv-LV" sz="2000" b="1" dirty="0">
                <a:latin typeface="+mj-lt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lv-LV" sz="2000" b="1" dirty="0" smtClean="0">
                <a:latin typeface="+mj-lt"/>
                <a:ea typeface="Open Sans Light" panose="020B0306030504020204" pitchFamily="34" charset="0"/>
                <a:cs typeface="Open Sans Light" panose="020B0306030504020204" pitchFamily="34" charset="0"/>
              </a:rPr>
              <a:t>CO</a:t>
            </a:r>
            <a:r>
              <a:rPr lang="lv-LV" sz="2000" baseline="-25000" dirty="0" smtClean="0"/>
              <a:t>2</a:t>
            </a:r>
            <a:r>
              <a:rPr lang="lv-LV" sz="2000" b="1" dirty="0" smtClean="0">
                <a:latin typeface="+mj-lt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lv-LV" sz="2000" dirty="0" err="1" smtClean="0">
                <a:latin typeface="+mj-lt"/>
                <a:ea typeface="Open Sans Light" panose="020B0306030504020204" pitchFamily="34" charset="0"/>
                <a:cs typeface="Open Sans Light" panose="020B0306030504020204" pitchFamily="34" charset="0"/>
              </a:rPr>
              <a:t>levels</a:t>
            </a:r>
            <a:r>
              <a:rPr lang="lv-LV" sz="2000" dirty="0" smtClean="0">
                <a:latin typeface="+mj-lt"/>
                <a:ea typeface="Open Sans Light" panose="020B0306030504020204" pitchFamily="34" charset="0"/>
                <a:cs typeface="Open Sans Light" panose="020B0306030504020204" pitchFamily="34" charset="0"/>
              </a:rPr>
              <a:t>.</a:t>
            </a:r>
          </a:p>
          <a:p>
            <a:endParaRPr lang="lv-LV" sz="2000" dirty="0">
              <a:latin typeface="+mj-lt"/>
              <a:ea typeface="Open Sans Light" panose="020B0306030504020204" pitchFamily="34" charset="0"/>
              <a:cs typeface="Open Sans Light" panose="020B0306030504020204" pitchFamily="34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lv-LV" sz="2000" dirty="0" err="1">
                <a:latin typeface="+mj-lt"/>
                <a:ea typeface="Open Sans Light" panose="020B0306030504020204" pitchFamily="34" charset="0"/>
                <a:cs typeface="Open Sans Light" panose="020B0306030504020204" pitchFamily="34" charset="0"/>
              </a:rPr>
              <a:t>Alarms</a:t>
            </a:r>
            <a:r>
              <a:rPr lang="lv-LV" sz="2000" dirty="0">
                <a:latin typeface="+mj-lt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lv-LV" sz="2000" dirty="0" err="1">
                <a:latin typeface="+mj-lt"/>
                <a:ea typeface="Open Sans Light" panose="020B0306030504020204" pitchFamily="34" charset="0"/>
                <a:cs typeface="Open Sans Light" panose="020B0306030504020204" pitchFamily="34" charset="0"/>
              </a:rPr>
              <a:t>and</a:t>
            </a:r>
            <a:r>
              <a:rPr lang="lv-LV" sz="2000" dirty="0">
                <a:latin typeface="+mj-lt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lv-LV" sz="2000" dirty="0" err="1">
                <a:latin typeface="+mj-lt"/>
                <a:ea typeface="Open Sans Light" panose="020B0306030504020204" pitchFamily="34" charset="0"/>
                <a:cs typeface="Open Sans Light" panose="020B0306030504020204" pitchFamily="34" charset="0"/>
              </a:rPr>
              <a:t>easy</a:t>
            </a:r>
            <a:r>
              <a:rPr lang="lv-LV" sz="2000" dirty="0">
                <a:latin typeface="+mj-lt"/>
                <a:ea typeface="Open Sans Light" panose="020B0306030504020204" pitchFamily="34" charset="0"/>
                <a:cs typeface="Open Sans Light" panose="020B0306030504020204" pitchFamily="34" charset="0"/>
              </a:rPr>
              <a:t> to </a:t>
            </a:r>
            <a:r>
              <a:rPr lang="lv-LV" sz="2000" dirty="0" err="1">
                <a:latin typeface="+mj-lt"/>
                <a:ea typeface="Open Sans Light" panose="020B0306030504020204" pitchFamily="34" charset="0"/>
                <a:cs typeface="Open Sans Light" panose="020B0306030504020204" pitchFamily="34" charset="0"/>
              </a:rPr>
              <a:t>work</a:t>
            </a:r>
            <a:r>
              <a:rPr lang="lv-LV" sz="2000" dirty="0">
                <a:latin typeface="+mj-lt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lv-LV" sz="2000" dirty="0" err="1">
                <a:latin typeface="+mj-lt"/>
                <a:ea typeface="Open Sans Light" panose="020B0306030504020204" pitchFamily="34" charset="0"/>
                <a:cs typeface="Open Sans Light" panose="020B0306030504020204" pitchFamily="34" charset="0"/>
              </a:rPr>
              <a:t>with</a:t>
            </a:r>
            <a:r>
              <a:rPr lang="lv-LV" sz="2000" dirty="0">
                <a:latin typeface="+mj-lt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lv-LV" sz="2000" dirty="0" err="1">
                <a:latin typeface="+mj-lt"/>
                <a:ea typeface="Open Sans Light" panose="020B0306030504020204" pitchFamily="34" charset="0"/>
                <a:cs typeface="Open Sans Light" panose="020B0306030504020204" pitchFamily="34" charset="0"/>
              </a:rPr>
              <a:t>software</a:t>
            </a:r>
            <a:r>
              <a:rPr lang="lv-LV" sz="2000" dirty="0">
                <a:latin typeface="+mj-lt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lv-LV" sz="2000" dirty="0" err="1">
                <a:latin typeface="+mj-lt"/>
                <a:ea typeface="Open Sans Light" panose="020B0306030504020204" pitchFamily="34" charset="0"/>
                <a:cs typeface="Open Sans Light" panose="020B0306030504020204" pitchFamily="34" charset="0"/>
              </a:rPr>
              <a:t>makes</a:t>
            </a:r>
            <a:r>
              <a:rPr lang="lv-LV" sz="2000" dirty="0">
                <a:latin typeface="+mj-lt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lv-LV" sz="2000" dirty="0" err="1">
                <a:latin typeface="+mj-lt"/>
                <a:ea typeface="Open Sans Light" panose="020B0306030504020204" pitchFamily="34" charset="0"/>
                <a:cs typeface="Open Sans Light" panose="020B0306030504020204" pitchFamily="34" charset="0"/>
              </a:rPr>
              <a:t>Aranet</a:t>
            </a:r>
            <a:r>
              <a:rPr lang="lv-LV" sz="2000" dirty="0">
                <a:latin typeface="+mj-lt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lv-LV" sz="2000" dirty="0" err="1">
                <a:latin typeface="+mj-lt"/>
                <a:ea typeface="Open Sans Light" panose="020B0306030504020204" pitchFamily="34" charset="0"/>
                <a:cs typeface="Open Sans Light" panose="020B0306030504020204" pitchFamily="34" charset="0"/>
              </a:rPr>
              <a:t>an</a:t>
            </a:r>
            <a:r>
              <a:rPr lang="lv-LV" sz="2000" dirty="0">
                <a:latin typeface="+mj-lt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lv-LV" sz="2000" dirty="0" err="1">
                <a:latin typeface="+mj-lt"/>
                <a:ea typeface="Open Sans Light" panose="020B0306030504020204" pitchFamily="34" charset="0"/>
                <a:cs typeface="Open Sans Light" panose="020B0306030504020204" pitchFamily="34" charset="0"/>
              </a:rPr>
              <a:t>asset</a:t>
            </a:r>
            <a:r>
              <a:rPr lang="lv-LV" sz="2000" dirty="0">
                <a:latin typeface="+mj-lt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lv-LV" sz="2000" dirty="0" err="1">
                <a:latin typeface="+mj-lt"/>
                <a:ea typeface="Open Sans Light" panose="020B0306030504020204" pitchFamily="34" charset="0"/>
                <a:cs typeface="Open Sans Light" panose="020B0306030504020204" pitchFamily="34" charset="0"/>
              </a:rPr>
              <a:t>that</a:t>
            </a:r>
            <a:r>
              <a:rPr lang="lv-LV" sz="2000" dirty="0">
                <a:latin typeface="+mj-lt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lv-LV" sz="2000" dirty="0" err="1">
                <a:latin typeface="+mj-lt"/>
                <a:ea typeface="Open Sans Light" panose="020B0306030504020204" pitchFamily="34" charset="0"/>
                <a:cs typeface="Open Sans Light" panose="020B0306030504020204" pitchFamily="34" charset="0"/>
              </a:rPr>
              <a:t>helps</a:t>
            </a:r>
            <a:r>
              <a:rPr lang="lv-LV" sz="2000" dirty="0">
                <a:latin typeface="+mj-lt"/>
                <a:ea typeface="Open Sans Light" panose="020B0306030504020204" pitchFamily="34" charset="0"/>
                <a:cs typeface="Open Sans Light" panose="020B0306030504020204" pitchFamily="34" charset="0"/>
              </a:rPr>
              <a:t> to </a:t>
            </a:r>
            <a:r>
              <a:rPr lang="lv-LV" sz="2000" dirty="0" err="1">
                <a:latin typeface="+mj-lt"/>
                <a:ea typeface="Open Sans Light" panose="020B0306030504020204" pitchFamily="34" charset="0"/>
                <a:cs typeface="Open Sans Light" panose="020B0306030504020204" pitchFamily="34" charset="0"/>
              </a:rPr>
              <a:t>improve</a:t>
            </a:r>
            <a:r>
              <a:rPr lang="lv-LV" sz="2000" dirty="0">
                <a:latin typeface="+mj-lt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lv-LV" sz="2000" dirty="0" err="1">
                <a:latin typeface="+mj-lt"/>
                <a:ea typeface="Open Sans Light" panose="020B0306030504020204" pitchFamily="34" charset="0"/>
                <a:cs typeface="Open Sans Light" panose="020B0306030504020204" pitchFamily="34" charset="0"/>
              </a:rPr>
              <a:t>productivity</a:t>
            </a:r>
            <a:r>
              <a:rPr lang="lv-LV" sz="2000" dirty="0">
                <a:latin typeface="+mj-lt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lv-LV" sz="2000" dirty="0" err="1">
                <a:latin typeface="+mj-lt"/>
                <a:ea typeface="Open Sans Light" panose="020B0306030504020204" pitchFamily="34" charset="0"/>
                <a:cs typeface="Open Sans Light" panose="020B0306030504020204" pitchFamily="34" charset="0"/>
              </a:rPr>
              <a:t>and</a:t>
            </a:r>
            <a:r>
              <a:rPr lang="lv-LV" sz="2000" dirty="0">
                <a:latin typeface="+mj-lt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lv-LV" sz="2000" dirty="0" err="1">
                <a:latin typeface="+mj-lt"/>
                <a:ea typeface="Open Sans Light" panose="020B0306030504020204" pitchFamily="34" charset="0"/>
                <a:cs typeface="Open Sans Light" panose="020B0306030504020204" pitchFamily="34" charset="0"/>
              </a:rPr>
              <a:t>avoid</a:t>
            </a:r>
            <a:r>
              <a:rPr lang="lv-LV" sz="2000" dirty="0">
                <a:latin typeface="+mj-lt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lv-LV" sz="2000" dirty="0" err="1">
                <a:latin typeface="+mj-lt"/>
                <a:ea typeface="Open Sans Light" panose="020B0306030504020204" pitchFamily="34" charset="0"/>
                <a:cs typeface="Open Sans Light" panose="020B0306030504020204" pitchFamily="34" charset="0"/>
              </a:rPr>
              <a:t>costly</a:t>
            </a:r>
            <a:r>
              <a:rPr lang="lv-LV" sz="2000" dirty="0">
                <a:latin typeface="+mj-lt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lv-LV" sz="2000" dirty="0" err="1">
                <a:latin typeface="+mj-lt"/>
                <a:ea typeface="Open Sans Light" panose="020B0306030504020204" pitchFamily="34" charset="0"/>
                <a:cs typeface="Open Sans Light" panose="020B0306030504020204" pitchFamily="34" charset="0"/>
              </a:rPr>
              <a:t>mistakes</a:t>
            </a:r>
            <a:r>
              <a:rPr lang="lv-LV" sz="2000" dirty="0">
                <a:latin typeface="+mj-lt"/>
                <a:ea typeface="Open Sans Light" panose="020B0306030504020204" pitchFamily="34" charset="0"/>
                <a:cs typeface="Open Sans Light" panose="020B0306030504020204" pitchFamily="34" charset="0"/>
              </a:rPr>
              <a:t>!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757"/>
          <a:stretch/>
        </p:blipFill>
        <p:spPr>
          <a:xfrm>
            <a:off x="0" y="6494802"/>
            <a:ext cx="12192000" cy="363198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="" xmlns:a16="http://schemas.microsoft.com/office/drawing/2014/main" id="{BFB75E0E-10CB-481A-8D43-1053A7EECC0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24813" y="3936929"/>
            <a:ext cx="2970857" cy="197265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3AE399CE-0CDB-44A9-8E33-3E04DCC6556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221163" y="1844825"/>
            <a:ext cx="2940151" cy="19620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98950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="" xmlns:a16="http://schemas.microsoft.com/office/drawing/2014/main" id="{8A2AB960-B237-47CE-B186-6E8373E9217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5788" y="1421962"/>
            <a:ext cx="4400746" cy="4586360"/>
          </a:xfrm>
          <a:prstGeom prst="rect">
            <a:avLst/>
          </a:prstGeom>
        </p:spPr>
      </p:pic>
      <p:sp>
        <p:nvSpPr>
          <p:cNvPr id="6" name="Title 1"/>
          <p:cNvSpPr txBox="1">
            <a:spLocks/>
          </p:cNvSpPr>
          <p:nvPr/>
        </p:nvSpPr>
        <p:spPr>
          <a:xfrm>
            <a:off x="3510643" y="9178"/>
            <a:ext cx="4627220" cy="133995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defPPr>
              <a:defRPr lang="en-US"/>
            </a:defPPr>
            <a:lvl1pPr algn="ctr">
              <a:spcBef>
                <a:spcPct val="0"/>
              </a:spcBef>
              <a:buNone/>
              <a:defRPr sz="3600">
                <a:latin typeface="+mj-lt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</a:lstStyle>
          <a:p>
            <a:r>
              <a:rPr lang="lv-LV" dirty="0"/>
              <a:t>ARANET PRO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824253" y="2482480"/>
            <a:ext cx="5091974" cy="33085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lv-LV" sz="1900" dirty="0" err="1" smtClean="0">
                <a:latin typeface="+mj-lt"/>
                <a:ea typeface="Open Sans Light" panose="020B0306030504020204" pitchFamily="34" charset="0"/>
                <a:cs typeface="Open Sans Light" panose="020B0306030504020204" pitchFamily="34" charset="0"/>
              </a:rPr>
              <a:t>Aranet</a:t>
            </a:r>
            <a:r>
              <a:rPr lang="lv-LV" sz="1900" dirty="0" smtClean="0">
                <a:latin typeface="+mj-lt"/>
                <a:ea typeface="Open Sans Light" panose="020B0306030504020204" pitchFamily="34" charset="0"/>
                <a:cs typeface="Open Sans Light" panose="020B0306030504020204" pitchFamily="34" charset="0"/>
              </a:rPr>
              <a:t> PRO </a:t>
            </a:r>
            <a:r>
              <a:rPr lang="lv-LV" sz="1900" dirty="0" err="1" smtClean="0">
                <a:latin typeface="+mj-lt"/>
                <a:ea typeface="Open Sans Light" panose="020B0306030504020204" pitchFamily="34" charset="0"/>
                <a:cs typeface="Open Sans Light" panose="020B0306030504020204" pitchFamily="34" charset="0"/>
              </a:rPr>
              <a:t>variations</a:t>
            </a:r>
            <a:r>
              <a:rPr lang="lv-LV" sz="1900" dirty="0" smtClean="0">
                <a:latin typeface="+mj-lt"/>
                <a:ea typeface="Open Sans Light" panose="020B0306030504020204" pitchFamily="34" charset="0"/>
                <a:cs typeface="Open Sans Light" panose="020B0306030504020204" pitchFamily="34" charset="0"/>
              </a:rPr>
              <a:t> – </a:t>
            </a:r>
            <a:r>
              <a:rPr lang="lv-LV" sz="1900" dirty="0" err="1" smtClean="0">
                <a:latin typeface="+mj-lt"/>
                <a:ea typeface="Open Sans Light" panose="020B0306030504020204" pitchFamily="34" charset="0"/>
                <a:cs typeface="Open Sans Light" panose="020B0306030504020204" pitchFamily="34" charset="0"/>
              </a:rPr>
              <a:t>Aranet</a:t>
            </a:r>
            <a:r>
              <a:rPr lang="lv-LV" sz="1900" dirty="0" smtClean="0">
                <a:latin typeface="+mj-lt"/>
                <a:ea typeface="Open Sans Light" panose="020B0306030504020204" pitchFamily="34" charset="0"/>
                <a:cs typeface="Open Sans Light" panose="020B0306030504020204" pitchFamily="34" charset="0"/>
              </a:rPr>
              <a:t> PRO 12, </a:t>
            </a:r>
            <a:r>
              <a:rPr lang="lv-LV" sz="1900" dirty="0" err="1" smtClean="0">
                <a:latin typeface="+mj-lt"/>
                <a:ea typeface="Open Sans Light" panose="020B0306030504020204" pitchFamily="34" charset="0"/>
                <a:cs typeface="Open Sans Light" panose="020B0306030504020204" pitchFamily="34" charset="0"/>
              </a:rPr>
              <a:t>Aranet</a:t>
            </a:r>
            <a:r>
              <a:rPr lang="lv-LV" sz="1900" dirty="0" smtClean="0">
                <a:latin typeface="+mj-lt"/>
                <a:ea typeface="Open Sans Light" panose="020B0306030504020204" pitchFamily="34" charset="0"/>
                <a:cs typeface="Open Sans Light" panose="020B0306030504020204" pitchFamily="34" charset="0"/>
              </a:rPr>
              <a:t> PRO 50 </a:t>
            </a:r>
            <a:r>
              <a:rPr lang="lv-LV" sz="1900" dirty="0" err="1" smtClean="0">
                <a:latin typeface="+mj-lt"/>
                <a:ea typeface="Open Sans Light" panose="020B0306030504020204" pitchFamily="34" charset="0"/>
                <a:cs typeface="Open Sans Light" panose="020B0306030504020204" pitchFamily="34" charset="0"/>
              </a:rPr>
              <a:t>and</a:t>
            </a:r>
            <a:r>
              <a:rPr lang="lv-LV" sz="1900" dirty="0" smtClean="0">
                <a:latin typeface="+mj-lt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lv-LV" sz="1900" dirty="0" err="1" smtClean="0">
                <a:latin typeface="+mj-lt"/>
                <a:ea typeface="Open Sans Light" panose="020B0306030504020204" pitchFamily="34" charset="0"/>
                <a:cs typeface="Open Sans Light" panose="020B0306030504020204" pitchFamily="34" charset="0"/>
              </a:rPr>
              <a:t>Aranet</a:t>
            </a:r>
            <a:r>
              <a:rPr lang="lv-LV" sz="1900" dirty="0" smtClean="0">
                <a:latin typeface="+mj-lt"/>
                <a:ea typeface="Open Sans Light" panose="020B0306030504020204" pitchFamily="34" charset="0"/>
                <a:cs typeface="Open Sans Light" panose="020B0306030504020204" pitchFamily="34" charset="0"/>
              </a:rPr>
              <a:t> PRO 100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lv-LV" sz="1900" dirty="0" err="1" smtClean="0">
                <a:latin typeface="+mj-lt"/>
                <a:ea typeface="Open Sans Light" panose="020B0306030504020204" pitchFamily="34" charset="0"/>
                <a:cs typeface="Open Sans Light" panose="020B0306030504020204" pitchFamily="34" charset="0"/>
              </a:rPr>
              <a:t>Designed</a:t>
            </a:r>
            <a:r>
              <a:rPr lang="lv-LV" sz="1900" dirty="0" smtClean="0">
                <a:latin typeface="+mj-lt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lv-LV" sz="1900" dirty="0">
                <a:latin typeface="+mj-lt"/>
                <a:ea typeface="Open Sans Light" panose="020B0306030504020204" pitchFamily="34" charset="0"/>
                <a:cs typeface="Open Sans Light" panose="020B0306030504020204" pitchFamily="34" charset="0"/>
              </a:rPr>
              <a:t>to </a:t>
            </a:r>
            <a:r>
              <a:rPr lang="lv-LV" sz="1900" dirty="0" err="1">
                <a:latin typeface="+mj-lt"/>
                <a:ea typeface="Open Sans Light" panose="020B0306030504020204" pitchFamily="34" charset="0"/>
                <a:cs typeface="Open Sans Light" panose="020B0306030504020204" pitchFamily="34" charset="0"/>
              </a:rPr>
              <a:t>streamline</a:t>
            </a:r>
            <a:r>
              <a:rPr lang="lv-LV" sz="1900" dirty="0">
                <a:latin typeface="+mj-lt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lv-LV" sz="1900" dirty="0" err="1">
                <a:latin typeface="+mj-lt"/>
                <a:ea typeface="Open Sans Light" panose="020B0306030504020204" pitchFamily="34" charset="0"/>
                <a:cs typeface="Open Sans Light" panose="020B0306030504020204" pitchFamily="34" charset="0"/>
              </a:rPr>
              <a:t>workflow</a:t>
            </a:r>
            <a:r>
              <a:rPr lang="lv-LV" sz="1900" dirty="0">
                <a:latin typeface="+mj-lt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lv-LV" sz="1900" dirty="0" err="1">
                <a:latin typeface="+mj-lt"/>
                <a:ea typeface="Open Sans Light" panose="020B0306030504020204" pitchFamily="34" charset="0"/>
                <a:cs typeface="Open Sans Light" panose="020B0306030504020204" pitchFamily="34" charset="0"/>
              </a:rPr>
              <a:t>for</a:t>
            </a:r>
            <a:r>
              <a:rPr lang="lv-LV" sz="1900" dirty="0">
                <a:latin typeface="+mj-lt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lv-LV" sz="1900" dirty="0" err="1">
                <a:latin typeface="+mj-lt"/>
                <a:ea typeface="Open Sans Light" panose="020B0306030504020204" pitchFamily="34" charset="0"/>
                <a:cs typeface="Open Sans Light" panose="020B0306030504020204" pitchFamily="34" charset="0"/>
              </a:rPr>
              <a:t>business</a:t>
            </a:r>
            <a:r>
              <a:rPr lang="lv-LV" sz="1900" dirty="0">
                <a:latin typeface="+mj-lt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lv-LV" sz="1900" dirty="0" err="1">
                <a:latin typeface="+mj-lt"/>
                <a:ea typeface="Open Sans Light" panose="020B0306030504020204" pitchFamily="34" charset="0"/>
                <a:cs typeface="Open Sans Light" panose="020B0306030504020204" pitchFamily="34" charset="0"/>
              </a:rPr>
              <a:t>critical</a:t>
            </a:r>
            <a:r>
              <a:rPr lang="lv-LV" sz="1900" dirty="0">
                <a:latin typeface="+mj-lt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lv-LV" sz="1900" dirty="0" err="1">
                <a:latin typeface="+mj-lt"/>
                <a:ea typeface="Open Sans Light" panose="020B0306030504020204" pitchFamily="34" charset="0"/>
                <a:cs typeface="Open Sans Light" panose="020B0306030504020204" pitchFamily="34" charset="0"/>
              </a:rPr>
              <a:t>information</a:t>
            </a:r>
            <a:r>
              <a:rPr lang="lv-LV" sz="1900" dirty="0">
                <a:latin typeface="+mj-lt"/>
                <a:ea typeface="Open Sans Light" panose="020B0306030504020204" pitchFamily="34" charset="0"/>
                <a:cs typeface="Open Sans Light" panose="020B0306030504020204" pitchFamily="34" charset="0"/>
              </a:rPr>
              <a:t> monitoring </a:t>
            </a:r>
            <a:r>
              <a:rPr lang="lv-LV" sz="1900" dirty="0" err="1">
                <a:latin typeface="+mj-lt"/>
                <a:ea typeface="Open Sans Light" panose="020B0306030504020204" pitchFamily="34" charset="0"/>
                <a:cs typeface="Open Sans Light" panose="020B0306030504020204" pitchFamily="34" charset="0"/>
              </a:rPr>
              <a:t>and</a:t>
            </a:r>
            <a:r>
              <a:rPr lang="lv-LV" sz="1900" dirty="0">
                <a:latin typeface="+mj-lt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lv-LV" sz="1900" dirty="0" err="1">
                <a:latin typeface="+mj-lt"/>
                <a:ea typeface="Open Sans Light" panose="020B0306030504020204" pitchFamily="34" charset="0"/>
                <a:cs typeface="Open Sans Light" panose="020B0306030504020204" pitchFamily="34" charset="0"/>
              </a:rPr>
              <a:t>analysis</a:t>
            </a:r>
            <a:endParaRPr lang="lv-LV" sz="1900" dirty="0">
              <a:latin typeface="+mj-lt"/>
              <a:ea typeface="Open Sans Light" panose="020B0306030504020204" pitchFamily="34" charset="0"/>
              <a:cs typeface="Open Sans Light" panose="020B0306030504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lv-LV" sz="1900" dirty="0">
                <a:latin typeface="+mj-lt"/>
                <a:ea typeface="Open Sans Light" panose="020B0306030504020204" pitchFamily="34" charset="0"/>
                <a:cs typeface="Open Sans Light" panose="020B0306030504020204" pitchFamily="34" charset="0"/>
              </a:rPr>
              <a:t>No </a:t>
            </a:r>
            <a:r>
              <a:rPr lang="lv-LV" sz="1900" dirty="0" err="1">
                <a:latin typeface="+mj-lt"/>
                <a:ea typeface="Open Sans Light" panose="020B0306030504020204" pitchFamily="34" charset="0"/>
                <a:cs typeface="Open Sans Light" panose="020B0306030504020204" pitchFamily="34" charset="0"/>
              </a:rPr>
              <a:t>need</a:t>
            </a:r>
            <a:r>
              <a:rPr lang="lv-LV" sz="1900" dirty="0">
                <a:latin typeface="+mj-lt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lv-LV" sz="1900" dirty="0" err="1">
                <a:latin typeface="+mj-lt"/>
                <a:ea typeface="Open Sans Light" panose="020B0306030504020204" pitchFamily="34" charset="0"/>
                <a:cs typeface="Open Sans Light" panose="020B0306030504020204" pitchFamily="34" charset="0"/>
              </a:rPr>
              <a:t>for</a:t>
            </a:r>
            <a:r>
              <a:rPr lang="lv-LV" sz="1900" dirty="0">
                <a:latin typeface="+mj-lt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lv-LV" sz="1900" dirty="0" err="1">
                <a:latin typeface="+mj-lt"/>
                <a:ea typeface="Open Sans Light" panose="020B0306030504020204" pitchFamily="34" charset="0"/>
                <a:cs typeface="Open Sans Light" panose="020B0306030504020204" pitchFamily="34" charset="0"/>
              </a:rPr>
              <a:t>additional</a:t>
            </a:r>
            <a:r>
              <a:rPr lang="lv-LV" sz="1900" dirty="0">
                <a:latin typeface="+mj-lt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lv-LV" sz="1900" dirty="0" err="1">
                <a:latin typeface="+mj-lt"/>
                <a:ea typeface="Open Sans Light" panose="020B0306030504020204" pitchFamily="34" charset="0"/>
                <a:cs typeface="Open Sans Light" panose="020B0306030504020204" pitchFamily="34" charset="0"/>
              </a:rPr>
              <a:t>hardware</a:t>
            </a:r>
            <a:r>
              <a:rPr lang="lv-LV" sz="1900" dirty="0">
                <a:latin typeface="+mj-lt"/>
                <a:ea typeface="Open Sans Light" panose="020B0306030504020204" pitchFamily="34" charset="0"/>
                <a:cs typeface="Open Sans Light" panose="020B0306030504020204" pitchFamily="34" charset="0"/>
              </a:rPr>
              <a:t> – </a:t>
            </a:r>
            <a:r>
              <a:rPr lang="lv-LV" sz="1900" dirty="0" err="1">
                <a:latin typeface="+mj-lt"/>
                <a:ea typeface="Open Sans Light" panose="020B0306030504020204" pitchFamily="34" charset="0"/>
                <a:cs typeface="Open Sans Light" panose="020B0306030504020204" pitchFamily="34" charset="0"/>
              </a:rPr>
              <a:t>data</a:t>
            </a:r>
            <a:r>
              <a:rPr lang="lv-LV" sz="1900" dirty="0">
                <a:latin typeface="+mj-lt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lv-LV" sz="1900" dirty="0" err="1">
                <a:latin typeface="+mj-lt"/>
                <a:ea typeface="Open Sans Light" panose="020B0306030504020204" pitchFamily="34" charset="0"/>
                <a:cs typeface="Open Sans Light" panose="020B0306030504020204" pitchFamily="34" charset="0"/>
              </a:rPr>
              <a:t>storage</a:t>
            </a:r>
            <a:r>
              <a:rPr lang="lv-LV" sz="1900" dirty="0">
                <a:latin typeface="+mj-lt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lv-LV" sz="1900" dirty="0" err="1">
                <a:latin typeface="+mj-lt"/>
                <a:ea typeface="Open Sans Light" panose="020B0306030504020204" pitchFamily="34" charset="0"/>
                <a:cs typeface="Open Sans Light" panose="020B0306030504020204" pitchFamily="34" charset="0"/>
              </a:rPr>
              <a:t>and</a:t>
            </a:r>
            <a:r>
              <a:rPr lang="lv-LV" sz="1900" dirty="0">
                <a:latin typeface="+mj-lt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lv-LV" sz="1900" dirty="0" err="1">
                <a:latin typeface="+mj-lt"/>
                <a:ea typeface="Open Sans Light" panose="020B0306030504020204" pitchFamily="34" charset="0"/>
                <a:cs typeface="Open Sans Light" panose="020B0306030504020204" pitchFamily="34" charset="0"/>
              </a:rPr>
              <a:t>management</a:t>
            </a:r>
            <a:r>
              <a:rPr lang="lv-LV" sz="1900" dirty="0">
                <a:latin typeface="+mj-lt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lv-LV" sz="1900" dirty="0" err="1">
                <a:latin typeface="+mj-lt"/>
                <a:ea typeface="Open Sans Light" panose="020B0306030504020204" pitchFamily="34" charset="0"/>
                <a:cs typeface="Open Sans Light" panose="020B0306030504020204" pitchFamily="34" charset="0"/>
              </a:rPr>
              <a:t>functionality</a:t>
            </a:r>
            <a:r>
              <a:rPr lang="lv-LV" sz="1900" dirty="0">
                <a:latin typeface="+mj-lt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lv-LV" sz="1900" dirty="0" err="1">
                <a:latin typeface="+mj-lt"/>
                <a:ea typeface="Open Sans Light" panose="020B0306030504020204" pitchFamily="34" charset="0"/>
                <a:cs typeface="Open Sans Light" panose="020B0306030504020204" pitchFamily="34" charset="0"/>
              </a:rPr>
              <a:t>all</a:t>
            </a:r>
            <a:r>
              <a:rPr lang="lv-LV" sz="1900" dirty="0">
                <a:latin typeface="+mj-lt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lv-LV" sz="1900" dirty="0" err="1">
                <a:latin typeface="+mj-lt"/>
                <a:ea typeface="Open Sans Light" panose="020B0306030504020204" pitchFamily="34" charset="0"/>
                <a:cs typeface="Open Sans Light" panose="020B0306030504020204" pitchFamily="34" charset="0"/>
              </a:rPr>
              <a:t>in</a:t>
            </a:r>
            <a:r>
              <a:rPr lang="lv-LV" sz="1900" dirty="0">
                <a:latin typeface="+mj-lt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lv-LV" sz="1900" dirty="0" err="1">
                <a:latin typeface="+mj-lt"/>
                <a:ea typeface="Open Sans Light" panose="020B0306030504020204" pitchFamily="34" charset="0"/>
                <a:cs typeface="Open Sans Light" panose="020B0306030504020204" pitchFamily="34" charset="0"/>
              </a:rPr>
              <a:t>one</a:t>
            </a:r>
            <a:endParaRPr lang="lv-LV" sz="1900" dirty="0">
              <a:latin typeface="+mj-lt"/>
              <a:ea typeface="Open Sans Light" panose="020B0306030504020204" pitchFamily="34" charset="0"/>
              <a:cs typeface="Open Sans Light" panose="020B0306030504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lv-LV" sz="1900" dirty="0" err="1">
                <a:latin typeface="+mj-lt"/>
                <a:ea typeface="Open Sans Light" panose="020B0306030504020204" pitchFamily="34" charset="0"/>
                <a:cs typeface="Open Sans Light" panose="020B0306030504020204" pitchFamily="34" charset="0"/>
              </a:rPr>
              <a:t>Software</a:t>
            </a:r>
            <a:r>
              <a:rPr lang="lv-LV" sz="1900" dirty="0">
                <a:latin typeface="+mj-lt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lv-LV" sz="1900" dirty="0" err="1">
                <a:latin typeface="+mj-lt"/>
                <a:ea typeface="Open Sans Light" panose="020B0306030504020204" pitchFamily="34" charset="0"/>
                <a:cs typeface="Open Sans Light" panose="020B0306030504020204" pitchFamily="34" charset="0"/>
              </a:rPr>
              <a:t>interface</a:t>
            </a:r>
            <a:r>
              <a:rPr lang="lv-LV" sz="1900" dirty="0">
                <a:latin typeface="+mj-lt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lv-LV" sz="1900" dirty="0" err="1">
                <a:latin typeface="+mj-lt"/>
                <a:ea typeface="Open Sans Light" panose="020B0306030504020204" pitchFamily="34" charset="0"/>
                <a:cs typeface="Open Sans Light" panose="020B0306030504020204" pitchFamily="34" charset="0"/>
              </a:rPr>
              <a:t>for</a:t>
            </a:r>
            <a:r>
              <a:rPr lang="lv-LV" sz="1900" dirty="0">
                <a:latin typeface="+mj-lt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lv-LV" sz="1900" dirty="0" err="1">
                <a:latin typeface="+mj-lt"/>
                <a:ea typeface="Open Sans Light" panose="020B0306030504020204" pitchFamily="34" charset="0"/>
                <a:cs typeface="Open Sans Light" panose="020B0306030504020204" pitchFamily="34" charset="0"/>
              </a:rPr>
              <a:t>viewing</a:t>
            </a:r>
            <a:r>
              <a:rPr lang="lv-LV" sz="1900" dirty="0">
                <a:latin typeface="+mj-lt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lv-LV" sz="1900" dirty="0" err="1">
                <a:latin typeface="+mj-lt"/>
                <a:ea typeface="Open Sans Light" panose="020B0306030504020204" pitchFamily="34" charset="0"/>
                <a:cs typeface="Open Sans Light" panose="020B0306030504020204" pitchFamily="34" charset="0"/>
              </a:rPr>
              <a:t>the</a:t>
            </a:r>
            <a:r>
              <a:rPr lang="lv-LV" sz="1900" dirty="0">
                <a:latin typeface="+mj-lt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lv-LV" sz="1900" dirty="0" err="1">
                <a:latin typeface="+mj-lt"/>
                <a:ea typeface="Open Sans Light" panose="020B0306030504020204" pitchFamily="34" charset="0"/>
                <a:cs typeface="Open Sans Light" panose="020B0306030504020204" pitchFamily="34" charset="0"/>
              </a:rPr>
              <a:t>data</a:t>
            </a:r>
            <a:r>
              <a:rPr lang="lv-LV" sz="1900" dirty="0">
                <a:latin typeface="+mj-lt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lv-LV" sz="1900" dirty="0" err="1">
                <a:latin typeface="+mj-lt"/>
                <a:ea typeface="Open Sans Light" panose="020B0306030504020204" pitchFamily="34" charset="0"/>
                <a:cs typeface="Open Sans Light" panose="020B0306030504020204" pitchFamily="34" charset="0"/>
              </a:rPr>
              <a:t>on</a:t>
            </a:r>
            <a:r>
              <a:rPr lang="lv-LV" sz="1900" dirty="0">
                <a:latin typeface="+mj-lt"/>
                <a:ea typeface="Open Sans Light" panose="020B0306030504020204" pitchFamily="34" charset="0"/>
                <a:cs typeface="Open Sans Light" panose="020B0306030504020204" pitchFamily="34" charset="0"/>
              </a:rPr>
              <a:t> PC </a:t>
            </a:r>
            <a:r>
              <a:rPr lang="lv-LV" sz="1900" dirty="0" err="1">
                <a:latin typeface="+mj-lt"/>
                <a:ea typeface="Open Sans Light" panose="020B0306030504020204" pitchFamily="34" charset="0"/>
                <a:cs typeface="Open Sans Light" panose="020B0306030504020204" pitchFamily="34" charset="0"/>
              </a:rPr>
              <a:t>or</a:t>
            </a:r>
            <a:r>
              <a:rPr lang="lv-LV" sz="1900" dirty="0">
                <a:latin typeface="+mj-lt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lv-LV" sz="1900" dirty="0" err="1">
                <a:latin typeface="+mj-lt"/>
                <a:ea typeface="Open Sans Light" panose="020B0306030504020204" pitchFamily="34" charset="0"/>
                <a:cs typeface="Open Sans Light" panose="020B0306030504020204" pitchFamily="34" charset="0"/>
              </a:rPr>
              <a:t>smart</a:t>
            </a:r>
            <a:r>
              <a:rPr lang="lv-LV" sz="1900" dirty="0">
                <a:latin typeface="+mj-lt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lv-LV" sz="1900" dirty="0" err="1">
                <a:latin typeface="+mj-lt"/>
                <a:ea typeface="Open Sans Light" panose="020B0306030504020204" pitchFamily="34" charset="0"/>
                <a:cs typeface="Open Sans Light" panose="020B0306030504020204" pitchFamily="34" charset="0"/>
              </a:rPr>
              <a:t>devices</a:t>
            </a:r>
            <a:endParaRPr lang="lv-LV" sz="1900" dirty="0">
              <a:latin typeface="+mj-lt"/>
              <a:ea typeface="Open Sans Light" panose="020B0306030504020204" pitchFamily="34" charset="0"/>
              <a:cs typeface="Open Sans Light" panose="020B0306030504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lv-LV" sz="1900" dirty="0" err="1">
                <a:latin typeface="+mj-lt"/>
                <a:ea typeface="Open Sans Light" panose="020B0306030504020204" pitchFamily="34" charset="0"/>
                <a:cs typeface="Open Sans Light" panose="020B0306030504020204" pitchFamily="34" charset="0"/>
              </a:rPr>
              <a:t>Up</a:t>
            </a:r>
            <a:r>
              <a:rPr lang="lv-LV" sz="1900" dirty="0">
                <a:latin typeface="+mj-lt"/>
                <a:ea typeface="Open Sans Light" panose="020B0306030504020204" pitchFamily="34" charset="0"/>
                <a:cs typeface="Open Sans Light" panose="020B0306030504020204" pitchFamily="34" charset="0"/>
              </a:rPr>
              <a:t> to 100 sensor </a:t>
            </a:r>
            <a:r>
              <a:rPr lang="lv-LV" sz="1900" dirty="0" err="1">
                <a:latin typeface="+mj-lt"/>
                <a:ea typeface="Open Sans Light" panose="020B0306030504020204" pitchFamily="34" charset="0"/>
                <a:cs typeface="Open Sans Light" panose="020B0306030504020204" pitchFamily="34" charset="0"/>
              </a:rPr>
              <a:t>support</a:t>
            </a:r>
            <a:r>
              <a:rPr lang="lv-LV" sz="1900" dirty="0">
                <a:latin typeface="+mj-lt"/>
                <a:ea typeface="Open Sans Light" panose="020B0306030504020204" pitchFamily="34" charset="0"/>
                <a:cs typeface="Open Sans Light" panose="020B0306030504020204" pitchFamily="34" charset="0"/>
              </a:rPr>
              <a:t> per </a:t>
            </a:r>
            <a:r>
              <a:rPr lang="lv-LV" sz="1900" dirty="0" err="1">
                <a:latin typeface="+mj-lt"/>
                <a:ea typeface="Open Sans Light" panose="020B0306030504020204" pitchFamily="34" charset="0"/>
                <a:cs typeface="Open Sans Light" panose="020B0306030504020204" pitchFamily="34" charset="0"/>
              </a:rPr>
              <a:t>base</a:t>
            </a:r>
            <a:r>
              <a:rPr lang="lv-LV" sz="1900" dirty="0">
                <a:latin typeface="+mj-lt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lv-LV" sz="1900" dirty="0" err="1">
                <a:latin typeface="+mj-lt"/>
                <a:ea typeface="Open Sans Light" panose="020B0306030504020204" pitchFamily="34" charset="0"/>
                <a:cs typeface="Open Sans Light" panose="020B0306030504020204" pitchFamily="34" charset="0"/>
              </a:rPr>
              <a:t>station</a:t>
            </a:r>
            <a:endParaRPr lang="lv-LV" sz="1900" dirty="0">
              <a:latin typeface="+mj-lt"/>
              <a:ea typeface="Open Sans Light" panose="020B0306030504020204" pitchFamily="34" charset="0"/>
              <a:cs typeface="Open Sans Light" panose="020B0306030504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lv-LV" sz="1900" dirty="0" err="1">
                <a:latin typeface="+mj-lt"/>
                <a:ea typeface="Open Sans Light" panose="020B0306030504020204" pitchFamily="34" charset="0"/>
                <a:cs typeface="Open Sans Light" panose="020B0306030504020204" pitchFamily="34" charset="0"/>
              </a:rPr>
              <a:t>Easy</a:t>
            </a:r>
            <a:r>
              <a:rPr lang="lv-LV" sz="1900" dirty="0">
                <a:latin typeface="+mj-lt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lv-LV" sz="1900" dirty="0" err="1">
                <a:latin typeface="+mj-lt"/>
                <a:ea typeface="Open Sans Light" panose="020B0306030504020204" pitchFamily="34" charset="0"/>
                <a:cs typeface="Open Sans Light" panose="020B0306030504020204" pitchFamily="34" charset="0"/>
              </a:rPr>
              <a:t>xlsx</a:t>
            </a:r>
            <a:r>
              <a:rPr lang="lv-LV" sz="1900" dirty="0">
                <a:latin typeface="+mj-lt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lv-LV" sz="1900" dirty="0" err="1">
                <a:latin typeface="+mj-lt"/>
                <a:ea typeface="Open Sans Light" panose="020B0306030504020204" pitchFamily="34" charset="0"/>
                <a:cs typeface="Open Sans Light" panose="020B0306030504020204" pitchFamily="34" charset="0"/>
              </a:rPr>
              <a:t>and</a:t>
            </a:r>
            <a:r>
              <a:rPr lang="lv-LV" sz="1900" dirty="0">
                <a:latin typeface="+mj-lt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lv-LV" sz="1900" dirty="0" err="1">
                <a:latin typeface="+mj-lt"/>
                <a:ea typeface="Open Sans Light" panose="020B0306030504020204" pitchFamily="34" charset="0"/>
                <a:cs typeface="Open Sans Light" panose="020B0306030504020204" pitchFamily="34" charset="0"/>
              </a:rPr>
              <a:t>csv</a:t>
            </a:r>
            <a:r>
              <a:rPr lang="lv-LV" sz="1900" dirty="0">
                <a:latin typeface="+mj-lt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lv-LV" sz="1900" dirty="0" err="1">
                <a:latin typeface="+mj-lt"/>
                <a:ea typeface="Open Sans Light" panose="020B0306030504020204" pitchFamily="34" charset="0"/>
                <a:cs typeface="Open Sans Light" panose="020B0306030504020204" pitchFamily="34" charset="0"/>
              </a:rPr>
              <a:t>data</a:t>
            </a:r>
            <a:r>
              <a:rPr lang="lv-LV" sz="1900" dirty="0">
                <a:latin typeface="+mj-lt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lv-LV" sz="1900" dirty="0" err="1">
                <a:latin typeface="+mj-lt"/>
                <a:ea typeface="Open Sans Light" panose="020B0306030504020204" pitchFamily="34" charset="0"/>
                <a:cs typeface="Open Sans Light" panose="020B0306030504020204" pitchFamily="34" charset="0"/>
              </a:rPr>
              <a:t>export</a:t>
            </a:r>
            <a:r>
              <a:rPr lang="lv-LV" sz="1900" dirty="0">
                <a:latin typeface="+mj-lt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lv-LV" sz="1900" dirty="0" err="1">
                <a:latin typeface="+mj-lt"/>
                <a:ea typeface="Open Sans Light" panose="020B0306030504020204" pitchFamily="34" charset="0"/>
                <a:cs typeface="Open Sans Light" panose="020B0306030504020204" pitchFamily="34" charset="0"/>
              </a:rPr>
              <a:t>for</a:t>
            </a:r>
            <a:r>
              <a:rPr lang="lv-LV" sz="1900" dirty="0">
                <a:latin typeface="+mj-lt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lv-LV" sz="1900" dirty="0" err="1">
                <a:latin typeface="+mj-lt"/>
                <a:ea typeface="Open Sans Light" panose="020B0306030504020204" pitchFamily="34" charset="0"/>
                <a:cs typeface="Open Sans Light" panose="020B0306030504020204" pitchFamily="34" charset="0"/>
              </a:rPr>
              <a:t>further</a:t>
            </a:r>
            <a:r>
              <a:rPr lang="lv-LV" sz="1900" dirty="0">
                <a:latin typeface="+mj-lt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lv-LV" sz="1900" dirty="0" err="1">
                <a:latin typeface="+mj-lt"/>
                <a:ea typeface="Open Sans Light" panose="020B0306030504020204" pitchFamily="34" charset="0"/>
                <a:cs typeface="Open Sans Light" panose="020B0306030504020204" pitchFamily="34" charset="0"/>
              </a:rPr>
              <a:t>analytics</a:t>
            </a:r>
            <a:endParaRPr lang="lv-LV" sz="1900" dirty="0">
              <a:latin typeface="+mj-lt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757"/>
          <a:stretch/>
        </p:blipFill>
        <p:spPr>
          <a:xfrm>
            <a:off x="0" y="6494802"/>
            <a:ext cx="12192000" cy="363198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63ECB628-165E-485F-B023-D4933C966E17}"/>
              </a:ext>
            </a:extLst>
          </p:cNvPr>
          <p:cNvSpPr txBox="1"/>
          <p:nvPr/>
        </p:nvSpPr>
        <p:spPr>
          <a:xfrm>
            <a:off x="5709953" y="1344972"/>
            <a:ext cx="509197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lv-LV" sz="2000" dirty="0" err="1" smtClean="0">
                <a:latin typeface="+mj-lt"/>
                <a:ea typeface="Open Sans Light" panose="020B0306030504020204" pitchFamily="34" charset="0"/>
                <a:cs typeface="Open Sans Light" panose="020B0306030504020204" pitchFamily="34" charset="0"/>
              </a:rPr>
              <a:t>An</a:t>
            </a:r>
            <a:r>
              <a:rPr lang="lv-LV" sz="2000" dirty="0" smtClean="0">
                <a:latin typeface="+mj-lt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lv-LV" sz="2000" dirty="0" err="1" smtClean="0">
                <a:latin typeface="+mj-lt"/>
                <a:ea typeface="Open Sans Light" panose="020B0306030504020204" pitchFamily="34" charset="0"/>
                <a:cs typeface="Open Sans Light" panose="020B0306030504020204" pitchFamily="34" charset="0"/>
              </a:rPr>
              <a:t>industrial</a:t>
            </a:r>
            <a:r>
              <a:rPr lang="lv-LV" sz="2000" dirty="0" smtClean="0">
                <a:latin typeface="+mj-lt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lv-LV" sz="2000" dirty="0" err="1">
                <a:latin typeface="+mj-lt"/>
                <a:ea typeface="Open Sans Light" panose="020B0306030504020204" pitchFamily="34" charset="0"/>
                <a:cs typeface="Open Sans Light" panose="020B0306030504020204" pitchFamily="34" charset="0"/>
              </a:rPr>
              <a:t>grade</a:t>
            </a:r>
            <a:r>
              <a:rPr lang="lv-LV" sz="2000" dirty="0">
                <a:latin typeface="+mj-lt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lv-LV" sz="2000" dirty="0" err="1">
                <a:latin typeface="+mj-lt"/>
                <a:ea typeface="Open Sans Light" panose="020B0306030504020204" pitchFamily="34" charset="0"/>
                <a:cs typeface="Open Sans Light" panose="020B0306030504020204" pitchFamily="34" charset="0"/>
              </a:rPr>
              <a:t>environment</a:t>
            </a:r>
            <a:r>
              <a:rPr lang="lv-LV" sz="2000" dirty="0">
                <a:latin typeface="+mj-lt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lv-LV" sz="2000" dirty="0" err="1">
                <a:latin typeface="+mj-lt"/>
                <a:ea typeface="Open Sans Light" panose="020B0306030504020204" pitchFamily="34" charset="0"/>
                <a:cs typeface="Open Sans Light" panose="020B0306030504020204" pitchFamily="34" charset="0"/>
              </a:rPr>
              <a:t>monitoring</a:t>
            </a:r>
            <a:r>
              <a:rPr lang="lv-LV" sz="2000" dirty="0">
                <a:latin typeface="+mj-lt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lv-LV" sz="2000" dirty="0" err="1">
                <a:latin typeface="+mj-lt"/>
                <a:ea typeface="Open Sans Light" panose="020B0306030504020204" pitchFamily="34" charset="0"/>
                <a:cs typeface="Open Sans Light" panose="020B0306030504020204" pitchFamily="34" charset="0"/>
              </a:rPr>
              <a:t>solution</a:t>
            </a:r>
            <a:r>
              <a:rPr lang="lv-LV" sz="2000" dirty="0" smtClean="0">
                <a:latin typeface="+mj-lt"/>
                <a:ea typeface="Open Sans Light" panose="020B0306030504020204" pitchFamily="34" charset="0"/>
                <a:cs typeface="Open Sans Light" panose="020B0306030504020204" pitchFamily="34" charset="0"/>
              </a:rPr>
              <a:t>.</a:t>
            </a:r>
            <a:r>
              <a:rPr lang="lv-LV" sz="2000" dirty="0">
                <a:latin typeface="+mj-lt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lv-LV" sz="2000" dirty="0" smtClean="0">
                <a:latin typeface="+mj-lt"/>
                <a:ea typeface="Open Sans Light" panose="020B0306030504020204" pitchFamily="34" charset="0"/>
                <a:cs typeface="Open Sans Light" panose="020B0306030504020204" pitchFamily="34" charset="0"/>
              </a:rPr>
              <a:t>C</a:t>
            </a:r>
            <a:r>
              <a:rPr lang="en-GB" sz="2000" dirty="0" err="1" smtClean="0">
                <a:latin typeface="+mj-lt"/>
                <a:ea typeface="Open Sans Light" panose="020B0306030504020204" pitchFamily="34" charset="0"/>
                <a:cs typeface="Open Sans Light" panose="020B0306030504020204" pitchFamily="34" charset="0"/>
              </a:rPr>
              <a:t>omplimentary</a:t>
            </a:r>
            <a:r>
              <a:rPr lang="en-GB" sz="2000" dirty="0" smtClean="0">
                <a:latin typeface="+mj-lt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lv-LV" sz="2000" dirty="0" err="1" smtClean="0">
                <a:latin typeface="+mj-lt"/>
                <a:ea typeface="Open Sans Light" panose="020B0306030504020204" pitchFamily="34" charset="0"/>
                <a:cs typeface="Open Sans Light" panose="020B0306030504020204" pitchFamily="34" charset="0"/>
              </a:rPr>
              <a:t>data</a:t>
            </a:r>
            <a:r>
              <a:rPr lang="lv-LV" sz="2000" dirty="0" smtClean="0">
                <a:latin typeface="+mj-lt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lv-LV" sz="2000" dirty="0" err="1" smtClean="0">
                <a:latin typeface="+mj-lt"/>
                <a:ea typeface="Open Sans Light" panose="020B0306030504020204" pitchFamily="34" charset="0"/>
                <a:cs typeface="Open Sans Light" panose="020B0306030504020204" pitchFamily="34" charset="0"/>
              </a:rPr>
              <a:t>anlysis</a:t>
            </a:r>
            <a:r>
              <a:rPr lang="lv-LV" sz="2000" dirty="0" smtClean="0">
                <a:latin typeface="+mj-lt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en-GB" sz="2000" dirty="0" smtClean="0">
                <a:latin typeface="+mj-lt"/>
                <a:ea typeface="Open Sans Light" panose="020B0306030504020204" pitchFamily="34" charset="0"/>
                <a:cs typeface="Open Sans Light" panose="020B0306030504020204" pitchFamily="34" charset="0"/>
              </a:rPr>
              <a:t>software</a:t>
            </a:r>
            <a:r>
              <a:rPr lang="lv-LV" sz="2000" dirty="0" smtClean="0">
                <a:latin typeface="+mj-lt"/>
                <a:ea typeface="Open Sans Light" panose="020B0306030504020204" pitchFamily="34" charset="0"/>
                <a:cs typeface="Open Sans Light" panose="020B0306030504020204" pitchFamily="34" charset="0"/>
              </a:rPr>
              <a:t>. </a:t>
            </a:r>
            <a:endParaRPr lang="en-US" sz="2000" dirty="0">
              <a:latin typeface="+mj-lt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326240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 txBox="1">
            <a:spLocks/>
          </p:cNvSpPr>
          <p:nvPr/>
        </p:nvSpPr>
        <p:spPr>
          <a:xfrm>
            <a:off x="2596894" y="-89053"/>
            <a:ext cx="6491113" cy="13988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defPPr>
              <a:defRPr lang="en-US"/>
            </a:defPPr>
            <a:lvl1pPr algn="ctr">
              <a:spcBef>
                <a:spcPct val="0"/>
              </a:spcBef>
              <a:buNone/>
              <a:defRPr sz="3600">
                <a:latin typeface="+mj-lt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</a:lstStyle>
          <a:p>
            <a:r>
              <a:rPr lang="lv-LV" dirty="0"/>
              <a:t>ARANET </a:t>
            </a:r>
            <a:r>
              <a:rPr lang="lv-LV" dirty="0" err="1"/>
              <a:t>SensorHUB</a:t>
            </a:r>
            <a:r>
              <a:rPr lang="lv-LV" dirty="0"/>
              <a:t> SOFTWARE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345022" y="3372501"/>
            <a:ext cx="5091974" cy="24314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lv-LV" sz="1900" dirty="0" err="1">
                <a:latin typeface="+mj-lt"/>
                <a:ea typeface="Open Sans Light" panose="020B0306030504020204" pitchFamily="34" charset="0"/>
                <a:cs typeface="Open Sans Light" panose="020B0306030504020204" pitchFamily="34" charset="0"/>
              </a:rPr>
              <a:t>Optimized</a:t>
            </a:r>
            <a:r>
              <a:rPr lang="lv-LV" sz="1900" dirty="0">
                <a:latin typeface="+mj-lt"/>
                <a:ea typeface="Open Sans Light" panose="020B0306030504020204" pitchFamily="34" charset="0"/>
                <a:cs typeface="Open Sans Light" panose="020B0306030504020204" pitchFamily="34" charset="0"/>
              </a:rPr>
              <a:t> UI/UX </a:t>
            </a:r>
            <a:r>
              <a:rPr lang="lv-LV" sz="1900" dirty="0" err="1">
                <a:latin typeface="+mj-lt"/>
                <a:ea typeface="Open Sans Light" panose="020B0306030504020204" pitchFamily="34" charset="0"/>
                <a:cs typeface="Open Sans Light" panose="020B0306030504020204" pitchFamily="34" charset="0"/>
              </a:rPr>
              <a:t>for</a:t>
            </a:r>
            <a:r>
              <a:rPr lang="lv-LV" sz="1900" dirty="0">
                <a:latin typeface="+mj-lt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lv-LV" sz="1900" dirty="0" err="1">
                <a:latin typeface="+mj-lt"/>
                <a:ea typeface="Open Sans Light" panose="020B0306030504020204" pitchFamily="34" charset="0"/>
                <a:cs typeface="Open Sans Light" panose="020B0306030504020204" pitchFamily="34" charset="0"/>
              </a:rPr>
              <a:t>desktop</a:t>
            </a:r>
            <a:r>
              <a:rPr lang="lv-LV" sz="1900" dirty="0">
                <a:latin typeface="+mj-lt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lv-LV" sz="1900" dirty="0" err="1">
                <a:latin typeface="+mj-lt"/>
                <a:ea typeface="Open Sans Light" panose="020B0306030504020204" pitchFamily="34" charset="0"/>
                <a:cs typeface="Open Sans Light" panose="020B0306030504020204" pitchFamily="34" charset="0"/>
              </a:rPr>
              <a:t>and</a:t>
            </a:r>
            <a:r>
              <a:rPr lang="lv-LV" sz="1900" dirty="0">
                <a:latin typeface="+mj-lt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lv-LV" sz="1900" dirty="0" err="1">
                <a:latin typeface="+mj-lt"/>
                <a:ea typeface="Open Sans Light" panose="020B0306030504020204" pitchFamily="34" charset="0"/>
                <a:cs typeface="Open Sans Light" panose="020B0306030504020204" pitchFamily="34" charset="0"/>
              </a:rPr>
              <a:t>mobile</a:t>
            </a:r>
            <a:r>
              <a:rPr lang="lv-LV" sz="1900" dirty="0">
                <a:latin typeface="+mj-lt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lv-LV" sz="1900" dirty="0" err="1" smtClean="0">
                <a:latin typeface="+mj-lt"/>
                <a:ea typeface="Open Sans Light" panose="020B0306030504020204" pitchFamily="34" charset="0"/>
                <a:cs typeface="Open Sans Light" panose="020B0306030504020204" pitchFamily="34" charset="0"/>
              </a:rPr>
              <a:t>use</a:t>
            </a:r>
            <a:r>
              <a:rPr lang="lv-LV" sz="1900" dirty="0" smtClean="0">
                <a:latin typeface="+mj-lt"/>
                <a:ea typeface="Open Sans Light" panose="020B0306030504020204" pitchFamily="34" charset="0"/>
                <a:cs typeface="Open Sans Light" panose="020B0306030504020204" pitchFamily="34" charset="0"/>
              </a:rPr>
              <a:t>;</a:t>
            </a:r>
            <a:endParaRPr lang="lv-LV" sz="1900" dirty="0">
              <a:latin typeface="+mj-lt"/>
              <a:ea typeface="Open Sans Light" panose="020B0306030504020204" pitchFamily="34" charset="0"/>
              <a:cs typeface="Open Sans Light" panose="020B0306030504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lv-LV" sz="1900" dirty="0" err="1">
                <a:latin typeface="+mj-lt"/>
                <a:ea typeface="Open Sans Light" panose="020B0306030504020204" pitchFamily="34" charset="0"/>
                <a:cs typeface="Open Sans Light" panose="020B0306030504020204" pitchFamily="34" charset="0"/>
              </a:rPr>
              <a:t>Simple</a:t>
            </a:r>
            <a:r>
              <a:rPr lang="lv-LV" sz="1900" dirty="0">
                <a:latin typeface="+mj-lt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lv-LV" sz="1900" dirty="0" err="1">
                <a:latin typeface="+mj-lt"/>
                <a:ea typeface="Open Sans Light" panose="020B0306030504020204" pitchFamily="34" charset="0"/>
                <a:cs typeface="Open Sans Light" panose="020B0306030504020204" pitchFamily="34" charset="0"/>
              </a:rPr>
              <a:t>design</a:t>
            </a:r>
            <a:r>
              <a:rPr lang="lv-LV" sz="1900" dirty="0">
                <a:latin typeface="+mj-lt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lv-LV" sz="1900" dirty="0" smtClean="0">
                <a:latin typeface="+mj-lt"/>
                <a:ea typeface="Open Sans Light" panose="020B0306030504020204" pitchFamily="34" charset="0"/>
                <a:cs typeface="Open Sans Light" panose="020B0306030504020204" pitchFamily="34" charset="0"/>
              </a:rPr>
              <a:t>;</a:t>
            </a:r>
            <a:endParaRPr lang="lv-LV" sz="1900" dirty="0">
              <a:latin typeface="+mj-lt"/>
              <a:ea typeface="Open Sans Light" panose="020B0306030504020204" pitchFamily="34" charset="0"/>
              <a:cs typeface="Open Sans Light" panose="020B0306030504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lv-LV" sz="1900" dirty="0" err="1">
                <a:latin typeface="+mj-lt"/>
                <a:ea typeface="Open Sans Light" panose="020B0306030504020204" pitchFamily="34" charset="0"/>
                <a:cs typeface="Open Sans Light" panose="020B0306030504020204" pitchFamily="34" charset="0"/>
              </a:rPr>
              <a:t>Advanced</a:t>
            </a:r>
            <a:r>
              <a:rPr lang="lv-LV" sz="1900" dirty="0">
                <a:latin typeface="+mj-lt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lv-LV" sz="1900" dirty="0" err="1">
                <a:latin typeface="+mj-lt"/>
                <a:ea typeface="Open Sans Light" panose="020B0306030504020204" pitchFamily="34" charset="0"/>
                <a:cs typeface="Open Sans Light" panose="020B0306030504020204" pitchFamily="34" charset="0"/>
              </a:rPr>
              <a:t>graph</a:t>
            </a:r>
            <a:r>
              <a:rPr lang="lv-LV" sz="1900" dirty="0">
                <a:latin typeface="+mj-lt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lv-LV" sz="1900" dirty="0" err="1">
                <a:latin typeface="+mj-lt"/>
                <a:ea typeface="Open Sans Light" panose="020B0306030504020204" pitchFamily="34" charset="0"/>
                <a:cs typeface="Open Sans Light" panose="020B0306030504020204" pitchFamily="34" charset="0"/>
              </a:rPr>
              <a:t>functionality</a:t>
            </a:r>
            <a:r>
              <a:rPr lang="lv-LV" sz="1900" dirty="0">
                <a:latin typeface="+mj-lt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lv-LV" sz="1900" dirty="0" err="1">
                <a:latin typeface="+mj-lt"/>
                <a:ea typeface="Open Sans Light" panose="020B0306030504020204" pitchFamily="34" charset="0"/>
                <a:cs typeface="Open Sans Light" panose="020B0306030504020204" pitchFamily="34" charset="0"/>
              </a:rPr>
              <a:t>for</a:t>
            </a:r>
            <a:r>
              <a:rPr lang="lv-LV" sz="1900" dirty="0">
                <a:latin typeface="+mj-lt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lv-LV" sz="1900" dirty="0" err="1" smtClean="0">
                <a:latin typeface="+mj-lt"/>
                <a:ea typeface="Open Sans Light" panose="020B0306030504020204" pitchFamily="34" charset="0"/>
                <a:cs typeface="Open Sans Light" panose="020B0306030504020204" pitchFamily="34" charset="0"/>
              </a:rPr>
              <a:t>data</a:t>
            </a:r>
            <a:r>
              <a:rPr lang="lv-LV" sz="1900" dirty="0" smtClean="0">
                <a:latin typeface="+mj-lt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lv-LV" sz="1900" dirty="0" err="1" smtClean="0">
                <a:latin typeface="+mj-lt"/>
                <a:ea typeface="Open Sans Light" panose="020B0306030504020204" pitchFamily="34" charset="0"/>
                <a:cs typeface="Open Sans Light" panose="020B0306030504020204" pitchFamily="34" charset="0"/>
              </a:rPr>
              <a:t>analysis</a:t>
            </a:r>
            <a:r>
              <a:rPr lang="lv-LV" sz="1900" dirty="0" smtClean="0">
                <a:latin typeface="+mj-lt"/>
                <a:ea typeface="Open Sans Light" panose="020B0306030504020204" pitchFamily="34" charset="0"/>
                <a:cs typeface="Open Sans Light" panose="020B0306030504020204" pitchFamily="34" charset="0"/>
              </a:rPr>
              <a:t>;</a:t>
            </a:r>
            <a:endParaRPr lang="lv-LV" sz="1900" dirty="0">
              <a:latin typeface="+mj-lt"/>
              <a:ea typeface="Open Sans Light" panose="020B0306030504020204" pitchFamily="34" charset="0"/>
              <a:cs typeface="Open Sans Light" panose="020B0306030504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lv-LV" sz="1900" dirty="0">
                <a:latin typeface="+mj-lt"/>
                <a:ea typeface="Open Sans Light" panose="020B0306030504020204" pitchFamily="34" charset="0"/>
                <a:cs typeface="Open Sans Light" panose="020B0306030504020204" pitchFamily="34" charset="0"/>
              </a:rPr>
              <a:t>E-</a:t>
            </a:r>
            <a:r>
              <a:rPr lang="lv-LV" sz="1900" dirty="0" err="1">
                <a:latin typeface="+mj-lt"/>
                <a:ea typeface="Open Sans Light" panose="020B0306030504020204" pitchFamily="34" charset="0"/>
                <a:cs typeface="Open Sans Light" panose="020B0306030504020204" pitchFamily="34" charset="0"/>
              </a:rPr>
              <a:t>mail</a:t>
            </a:r>
            <a:r>
              <a:rPr lang="lv-LV" sz="1900" dirty="0">
                <a:latin typeface="+mj-lt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lv-LV" sz="1900" dirty="0" err="1">
                <a:latin typeface="+mj-lt"/>
                <a:ea typeface="Open Sans Light" panose="020B0306030504020204" pitchFamily="34" charset="0"/>
                <a:cs typeface="Open Sans Light" panose="020B0306030504020204" pitchFamily="34" charset="0"/>
              </a:rPr>
              <a:t>and</a:t>
            </a:r>
            <a:r>
              <a:rPr lang="lv-LV" sz="1900" dirty="0">
                <a:latin typeface="+mj-lt"/>
                <a:ea typeface="Open Sans Light" panose="020B0306030504020204" pitchFamily="34" charset="0"/>
                <a:cs typeface="Open Sans Light" panose="020B0306030504020204" pitchFamily="34" charset="0"/>
              </a:rPr>
              <a:t> SMS </a:t>
            </a:r>
            <a:r>
              <a:rPr lang="lv-LV" sz="1900" dirty="0" err="1">
                <a:latin typeface="+mj-lt"/>
                <a:ea typeface="Open Sans Light" panose="020B0306030504020204" pitchFamily="34" charset="0"/>
                <a:cs typeface="Open Sans Light" panose="020B0306030504020204" pitchFamily="34" charset="0"/>
              </a:rPr>
              <a:t>alarm</a:t>
            </a:r>
            <a:r>
              <a:rPr lang="lv-LV" sz="1900" dirty="0">
                <a:latin typeface="+mj-lt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lv-LV" sz="1900" dirty="0" err="1" smtClean="0">
                <a:latin typeface="+mj-lt"/>
                <a:ea typeface="Open Sans Light" panose="020B0306030504020204" pitchFamily="34" charset="0"/>
                <a:cs typeface="Open Sans Light" panose="020B0306030504020204" pitchFamily="34" charset="0"/>
              </a:rPr>
              <a:t>functionality</a:t>
            </a:r>
            <a:r>
              <a:rPr lang="lv-LV" sz="1900" dirty="0" smtClean="0">
                <a:latin typeface="+mj-lt"/>
                <a:ea typeface="Open Sans Light" panose="020B0306030504020204" pitchFamily="34" charset="0"/>
                <a:cs typeface="Open Sans Light" panose="020B0306030504020204" pitchFamily="34" charset="0"/>
              </a:rPr>
              <a:t>;</a:t>
            </a:r>
            <a:endParaRPr lang="lv-LV" sz="1900" dirty="0">
              <a:latin typeface="+mj-lt"/>
              <a:ea typeface="Open Sans Light" panose="020B0306030504020204" pitchFamily="34" charset="0"/>
              <a:cs typeface="Open Sans Light" panose="020B0306030504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lv-LV" sz="1900" dirty="0" err="1">
                <a:latin typeface="+mj-lt"/>
                <a:ea typeface="Open Sans Light" panose="020B0306030504020204" pitchFamily="34" charset="0"/>
                <a:cs typeface="Open Sans Light" panose="020B0306030504020204" pitchFamily="34" charset="0"/>
              </a:rPr>
              <a:t>Easy</a:t>
            </a:r>
            <a:r>
              <a:rPr lang="lv-LV" sz="1900" dirty="0">
                <a:latin typeface="+mj-lt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lv-LV" sz="1900" dirty="0" err="1">
                <a:latin typeface="+mj-lt"/>
                <a:ea typeface="Open Sans Light" panose="020B0306030504020204" pitchFamily="34" charset="0"/>
                <a:cs typeface="Open Sans Light" panose="020B0306030504020204" pitchFamily="34" charset="0"/>
              </a:rPr>
              <a:t>renaming</a:t>
            </a:r>
            <a:r>
              <a:rPr lang="lv-LV" sz="1900" dirty="0">
                <a:latin typeface="+mj-lt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lv-LV" sz="1900" dirty="0" err="1">
                <a:latin typeface="+mj-lt"/>
                <a:ea typeface="Open Sans Light" panose="020B0306030504020204" pitchFamily="34" charset="0"/>
                <a:cs typeface="Open Sans Light" panose="020B0306030504020204" pitchFamily="34" charset="0"/>
              </a:rPr>
              <a:t>and</a:t>
            </a:r>
            <a:r>
              <a:rPr lang="lv-LV" sz="1900" dirty="0">
                <a:latin typeface="+mj-lt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lv-LV" sz="1900" dirty="0" err="1">
                <a:latin typeface="+mj-lt"/>
                <a:ea typeface="Open Sans Light" panose="020B0306030504020204" pitchFamily="34" charset="0"/>
                <a:cs typeface="Open Sans Light" panose="020B0306030504020204" pitchFamily="34" charset="0"/>
              </a:rPr>
              <a:t>grouping</a:t>
            </a:r>
            <a:r>
              <a:rPr lang="lv-LV" sz="1900" dirty="0">
                <a:latin typeface="+mj-lt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lv-LV" sz="1900" dirty="0" err="1">
                <a:latin typeface="+mj-lt"/>
                <a:ea typeface="Open Sans Light" panose="020B0306030504020204" pitchFamily="34" charset="0"/>
                <a:cs typeface="Open Sans Light" panose="020B0306030504020204" pitchFamily="34" charset="0"/>
              </a:rPr>
              <a:t>of</a:t>
            </a:r>
            <a:r>
              <a:rPr lang="lv-LV" sz="1900" dirty="0">
                <a:latin typeface="+mj-lt"/>
                <a:ea typeface="Open Sans Light" panose="020B0306030504020204" pitchFamily="34" charset="0"/>
                <a:cs typeface="Open Sans Light" panose="020B0306030504020204" pitchFamily="34" charset="0"/>
              </a:rPr>
              <a:t> sensors </a:t>
            </a:r>
            <a:r>
              <a:rPr lang="lv-LV" sz="1900" dirty="0" err="1">
                <a:latin typeface="+mj-lt"/>
                <a:ea typeface="Open Sans Light" panose="020B0306030504020204" pitchFamily="34" charset="0"/>
                <a:cs typeface="Open Sans Light" panose="020B0306030504020204" pitchFamily="34" charset="0"/>
              </a:rPr>
              <a:t>for</a:t>
            </a:r>
            <a:r>
              <a:rPr lang="lv-LV" sz="1900" dirty="0">
                <a:latin typeface="+mj-lt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lv-LV" sz="1900" dirty="0" err="1">
                <a:latin typeface="+mj-lt"/>
                <a:ea typeface="Open Sans Light" panose="020B0306030504020204" pitchFamily="34" charset="0"/>
                <a:cs typeface="Open Sans Light" panose="020B0306030504020204" pitchFamily="34" charset="0"/>
              </a:rPr>
              <a:t>quick</a:t>
            </a:r>
            <a:r>
              <a:rPr lang="lv-LV" sz="1900" dirty="0">
                <a:latin typeface="+mj-lt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lv-LV" sz="1900" dirty="0" err="1">
                <a:latin typeface="+mj-lt"/>
                <a:ea typeface="Open Sans Light" panose="020B0306030504020204" pitchFamily="34" charset="0"/>
                <a:cs typeface="Open Sans Light" panose="020B0306030504020204" pitchFamily="34" charset="0"/>
              </a:rPr>
              <a:t>sensor</a:t>
            </a:r>
            <a:r>
              <a:rPr lang="lv-LV" sz="1900" dirty="0">
                <a:latin typeface="+mj-lt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lv-LV" sz="1900" dirty="0" err="1" smtClean="0">
                <a:latin typeface="+mj-lt"/>
                <a:ea typeface="Open Sans Light" panose="020B0306030504020204" pitchFamily="34" charset="0"/>
                <a:cs typeface="Open Sans Light" panose="020B0306030504020204" pitchFamily="34" charset="0"/>
              </a:rPr>
              <a:t>management</a:t>
            </a:r>
            <a:r>
              <a:rPr lang="lv-LV" sz="1900" dirty="0" smtClean="0">
                <a:latin typeface="+mj-lt"/>
                <a:ea typeface="Open Sans Light" panose="020B0306030504020204" pitchFamily="34" charset="0"/>
                <a:cs typeface="Open Sans Light" panose="020B0306030504020204" pitchFamily="34" charset="0"/>
              </a:rPr>
              <a:t>;</a:t>
            </a:r>
            <a:endParaRPr lang="lv-LV" sz="1900" dirty="0">
              <a:latin typeface="+mj-lt"/>
              <a:ea typeface="Open Sans Light" panose="020B0306030504020204" pitchFamily="34" charset="0"/>
              <a:cs typeface="Open Sans Light" panose="020B0306030504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lv-LV" sz="1900" dirty="0" err="1">
                <a:latin typeface="+mj-lt"/>
                <a:ea typeface="Open Sans Light" panose="020B0306030504020204" pitchFamily="34" charset="0"/>
                <a:cs typeface="Open Sans Light" panose="020B0306030504020204" pitchFamily="34" charset="0"/>
              </a:rPr>
              <a:t>Alarm</a:t>
            </a:r>
            <a:r>
              <a:rPr lang="lv-LV" sz="1900" dirty="0">
                <a:latin typeface="+mj-lt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lv-LV" sz="1900" dirty="0" err="1">
                <a:latin typeface="+mj-lt"/>
                <a:ea typeface="Open Sans Light" panose="020B0306030504020204" pitchFamily="34" charset="0"/>
                <a:cs typeface="Open Sans Light" panose="020B0306030504020204" pitchFamily="34" charset="0"/>
              </a:rPr>
              <a:t>and</a:t>
            </a:r>
            <a:r>
              <a:rPr lang="lv-LV" sz="1900" dirty="0">
                <a:latin typeface="+mj-lt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lv-LV" sz="1900" dirty="0" err="1">
                <a:latin typeface="+mj-lt"/>
                <a:ea typeface="Open Sans Light" panose="020B0306030504020204" pitchFamily="34" charset="0"/>
                <a:cs typeface="Open Sans Light" panose="020B0306030504020204" pitchFamily="34" charset="0"/>
              </a:rPr>
              <a:t>favorite</a:t>
            </a:r>
            <a:r>
              <a:rPr lang="lv-LV" sz="1900" dirty="0">
                <a:latin typeface="+mj-lt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lv-LV" sz="1900" dirty="0" err="1">
                <a:latin typeface="+mj-lt"/>
                <a:ea typeface="Open Sans Light" panose="020B0306030504020204" pitchFamily="34" charset="0"/>
                <a:cs typeface="Open Sans Light" panose="020B0306030504020204" pitchFamily="34" charset="0"/>
              </a:rPr>
              <a:t>filters</a:t>
            </a:r>
            <a:r>
              <a:rPr lang="lv-LV" sz="1900" dirty="0">
                <a:latin typeface="+mj-lt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lv-LV" sz="1900" dirty="0" err="1">
                <a:latin typeface="+mj-lt"/>
                <a:ea typeface="Open Sans Light" panose="020B0306030504020204" pitchFamily="34" charset="0"/>
                <a:cs typeface="Open Sans Light" panose="020B0306030504020204" pitchFamily="34" charset="0"/>
              </a:rPr>
              <a:t>for</a:t>
            </a:r>
            <a:r>
              <a:rPr lang="lv-LV" sz="1900" dirty="0">
                <a:latin typeface="+mj-lt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lv-LV" sz="1900" dirty="0" err="1">
                <a:latin typeface="+mj-lt"/>
                <a:ea typeface="Open Sans Light" panose="020B0306030504020204" pitchFamily="34" charset="0"/>
                <a:cs typeface="Open Sans Light" panose="020B0306030504020204" pitchFamily="34" charset="0"/>
              </a:rPr>
              <a:t>quick</a:t>
            </a:r>
            <a:r>
              <a:rPr lang="lv-LV" sz="1900" dirty="0">
                <a:latin typeface="+mj-lt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lv-LV" sz="1900" dirty="0" err="1">
                <a:latin typeface="+mj-lt"/>
                <a:ea typeface="Open Sans Light" panose="020B0306030504020204" pitchFamily="34" charset="0"/>
                <a:cs typeface="Open Sans Light" panose="020B0306030504020204" pitchFamily="34" charset="0"/>
              </a:rPr>
              <a:t>views</a:t>
            </a:r>
            <a:r>
              <a:rPr lang="lv-LV" sz="1900" dirty="0">
                <a:latin typeface="+mj-lt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lv-LV" sz="1900" dirty="0" err="1">
                <a:latin typeface="+mj-lt"/>
                <a:ea typeface="Open Sans Light" panose="020B0306030504020204" pitchFamily="34" charset="0"/>
                <a:cs typeface="Open Sans Light" panose="020B0306030504020204" pitchFamily="34" charset="0"/>
              </a:rPr>
              <a:t>of</a:t>
            </a:r>
            <a:r>
              <a:rPr lang="lv-LV" sz="1900" dirty="0">
                <a:latin typeface="+mj-lt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lv-LV" sz="1900" dirty="0" err="1">
                <a:latin typeface="+mj-lt"/>
                <a:ea typeface="Open Sans Light" panose="020B0306030504020204" pitchFamily="34" charset="0"/>
                <a:cs typeface="Open Sans Light" panose="020B0306030504020204" pitchFamily="34" charset="0"/>
              </a:rPr>
              <a:t>the</a:t>
            </a:r>
            <a:r>
              <a:rPr lang="lv-LV" sz="1900" dirty="0">
                <a:latin typeface="+mj-lt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lv-LV" sz="1900" dirty="0" err="1">
                <a:latin typeface="+mj-lt"/>
                <a:ea typeface="Open Sans Light" panose="020B0306030504020204" pitchFamily="34" charset="0"/>
                <a:cs typeface="Open Sans Light" panose="020B0306030504020204" pitchFamily="34" charset="0"/>
              </a:rPr>
              <a:t>most</a:t>
            </a:r>
            <a:r>
              <a:rPr lang="lv-LV" sz="1900" dirty="0">
                <a:latin typeface="+mj-lt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lv-LV" sz="1900" dirty="0" err="1">
                <a:latin typeface="+mj-lt"/>
                <a:ea typeface="Open Sans Light" panose="020B0306030504020204" pitchFamily="34" charset="0"/>
                <a:cs typeface="Open Sans Light" panose="020B0306030504020204" pitchFamily="34" charset="0"/>
              </a:rPr>
              <a:t>critical</a:t>
            </a:r>
            <a:r>
              <a:rPr lang="lv-LV" sz="1900" dirty="0">
                <a:latin typeface="+mj-lt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lv-LV" sz="1900" dirty="0" err="1">
                <a:latin typeface="+mj-lt"/>
                <a:ea typeface="Open Sans Light" panose="020B0306030504020204" pitchFamily="34" charset="0"/>
                <a:cs typeface="Open Sans Light" panose="020B0306030504020204" pitchFamily="34" charset="0"/>
              </a:rPr>
              <a:t>sensor</a:t>
            </a:r>
            <a:r>
              <a:rPr lang="lv-LV" sz="1900" dirty="0">
                <a:latin typeface="+mj-lt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lv-LV" sz="1900" dirty="0" err="1" smtClean="0">
                <a:latin typeface="+mj-lt"/>
                <a:ea typeface="Open Sans Light" panose="020B0306030504020204" pitchFamily="34" charset="0"/>
                <a:cs typeface="Open Sans Light" panose="020B0306030504020204" pitchFamily="34" charset="0"/>
              </a:rPr>
              <a:t>readings</a:t>
            </a:r>
            <a:r>
              <a:rPr lang="lv-LV" sz="1900" dirty="0" smtClean="0">
                <a:latin typeface="+mj-lt"/>
                <a:ea typeface="Open Sans Light" panose="020B0306030504020204" pitchFamily="34" charset="0"/>
                <a:cs typeface="Open Sans Light" panose="020B0306030504020204" pitchFamily="34" charset="0"/>
              </a:rPr>
              <a:t>;</a:t>
            </a:r>
            <a:endParaRPr lang="lv-LV" sz="1900" dirty="0">
              <a:latin typeface="+mj-lt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757"/>
          <a:stretch/>
        </p:blipFill>
        <p:spPr>
          <a:xfrm>
            <a:off x="0" y="6494802"/>
            <a:ext cx="12192000" cy="363198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63ECB628-165E-485F-B023-D4933C966E17}"/>
              </a:ext>
            </a:extLst>
          </p:cNvPr>
          <p:cNvSpPr txBox="1"/>
          <p:nvPr/>
        </p:nvSpPr>
        <p:spPr>
          <a:xfrm>
            <a:off x="6223641" y="1686300"/>
            <a:ext cx="5091974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GB" sz="2000" dirty="0">
                <a:latin typeface="+mj-lt"/>
                <a:ea typeface="Open Sans Light" panose="020B0306030504020204" pitchFamily="34" charset="0"/>
                <a:cs typeface="Open Sans Light" panose="020B0306030504020204" pitchFamily="34" charset="0"/>
              </a:rPr>
              <a:t>Easy to use interface allows viewing, analysing and comparing data in real time, set thresholds for alarms as well as exporting reports. Responsive </a:t>
            </a:r>
            <a:r>
              <a:rPr lang="en-GB" sz="2000" dirty="0" smtClean="0">
                <a:latin typeface="+mj-lt"/>
                <a:ea typeface="Open Sans Light" panose="020B0306030504020204" pitchFamily="34" charset="0"/>
                <a:cs typeface="Open Sans Light" panose="020B0306030504020204" pitchFamily="34" charset="0"/>
              </a:rPr>
              <a:t>design </a:t>
            </a:r>
            <a:r>
              <a:rPr lang="en-GB" sz="2000" dirty="0">
                <a:latin typeface="+mj-lt"/>
                <a:ea typeface="Open Sans Light" panose="020B0306030504020204" pitchFamily="34" charset="0"/>
                <a:cs typeface="Open Sans Light" panose="020B0306030504020204" pitchFamily="34" charset="0"/>
              </a:rPr>
              <a:t>adapts to smartphone, tablet or laptop.</a:t>
            </a:r>
            <a:endParaRPr lang="en-US" sz="2000" dirty="0">
              <a:latin typeface="+mj-lt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10E581B0-E40E-478A-85AF-37D22C9EC2E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5927" y="1797314"/>
            <a:ext cx="5386524" cy="37942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93080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 txBox="1">
            <a:spLocks/>
          </p:cNvSpPr>
          <p:nvPr/>
        </p:nvSpPr>
        <p:spPr>
          <a:xfrm>
            <a:off x="3510643" y="9178"/>
            <a:ext cx="4627220" cy="13988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defPPr>
              <a:defRPr lang="en-US"/>
            </a:defPPr>
            <a:lvl1pPr algn="ctr">
              <a:spcBef>
                <a:spcPct val="0"/>
              </a:spcBef>
              <a:buNone/>
              <a:defRPr sz="3600">
                <a:latin typeface="+mj-lt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</a:lstStyle>
          <a:p>
            <a:r>
              <a:rPr lang="lv-LV" dirty="0"/>
              <a:t>ARANET MINI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256009" y="3225253"/>
            <a:ext cx="5091974" cy="21390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lv-LV" sz="1900" dirty="0" err="1">
                <a:latin typeface="+mj-lt"/>
                <a:ea typeface="Open Sans Light" panose="020B0306030504020204" pitchFamily="34" charset="0"/>
                <a:cs typeface="Open Sans Light" panose="020B0306030504020204" pitchFamily="34" charset="0"/>
              </a:rPr>
              <a:t>Simple</a:t>
            </a:r>
            <a:r>
              <a:rPr lang="lv-LV" sz="1900" dirty="0">
                <a:latin typeface="+mj-lt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lv-LV" sz="1900" dirty="0" err="1">
                <a:latin typeface="+mj-lt"/>
                <a:ea typeface="Open Sans Light" panose="020B0306030504020204" pitchFamily="34" charset="0"/>
                <a:cs typeface="Open Sans Light" panose="020B0306030504020204" pitchFamily="34" charset="0"/>
              </a:rPr>
              <a:t>tool</a:t>
            </a:r>
            <a:r>
              <a:rPr lang="lv-LV" sz="1900" dirty="0">
                <a:latin typeface="+mj-lt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lv-LV" sz="1900" dirty="0" err="1">
                <a:latin typeface="+mj-lt"/>
                <a:ea typeface="Open Sans Light" panose="020B0306030504020204" pitchFamily="34" charset="0"/>
                <a:cs typeface="Open Sans Light" panose="020B0306030504020204" pitchFamily="34" charset="0"/>
              </a:rPr>
              <a:t>for</a:t>
            </a:r>
            <a:r>
              <a:rPr lang="lv-LV" sz="1900" dirty="0">
                <a:latin typeface="+mj-lt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lv-LV" sz="1900" dirty="0" err="1">
                <a:latin typeface="+mj-lt"/>
                <a:ea typeface="Open Sans Light" panose="020B0306030504020204" pitchFamily="34" charset="0"/>
                <a:cs typeface="Open Sans Light" panose="020B0306030504020204" pitchFamily="34" charset="0"/>
              </a:rPr>
              <a:t>quick</a:t>
            </a:r>
            <a:r>
              <a:rPr lang="lv-LV" sz="1900" dirty="0">
                <a:latin typeface="+mj-lt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lv-LV" sz="1900" dirty="0" err="1">
                <a:latin typeface="+mj-lt"/>
                <a:ea typeface="Open Sans Light" panose="020B0306030504020204" pitchFamily="34" charset="0"/>
                <a:cs typeface="Open Sans Light" panose="020B0306030504020204" pitchFamily="34" charset="0"/>
              </a:rPr>
              <a:t>local</a:t>
            </a:r>
            <a:r>
              <a:rPr lang="lv-LV" sz="1900" dirty="0">
                <a:latin typeface="+mj-lt"/>
                <a:ea typeface="Open Sans Light" panose="020B0306030504020204" pitchFamily="34" charset="0"/>
                <a:cs typeface="Open Sans Light" panose="020B0306030504020204" pitchFamily="34" charset="0"/>
              </a:rPr>
              <a:t> monitoring </a:t>
            </a:r>
            <a:r>
              <a:rPr lang="lv-LV" sz="1900" dirty="0" err="1">
                <a:latin typeface="+mj-lt"/>
                <a:ea typeface="Open Sans Light" panose="020B0306030504020204" pitchFamily="34" charset="0"/>
                <a:cs typeface="Open Sans Light" panose="020B0306030504020204" pitchFamily="34" charset="0"/>
              </a:rPr>
              <a:t>of</a:t>
            </a:r>
            <a:r>
              <a:rPr lang="lv-LV" sz="1900" dirty="0">
                <a:latin typeface="+mj-lt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lv-LV" sz="1900" dirty="0" smtClean="0">
                <a:latin typeface="+mj-lt"/>
                <a:ea typeface="Open Sans Light" panose="020B0306030504020204" pitchFamily="34" charset="0"/>
                <a:cs typeface="Open Sans Light" panose="020B0306030504020204" pitchFamily="34" charset="0"/>
              </a:rPr>
              <a:t>sensors;</a:t>
            </a:r>
            <a:endParaRPr lang="lv-LV" sz="1900" dirty="0">
              <a:latin typeface="+mj-lt"/>
              <a:ea typeface="Open Sans Light" panose="020B0306030504020204" pitchFamily="34" charset="0"/>
              <a:cs typeface="Open Sans Light" panose="020B0306030504020204" pitchFamily="34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lv-LV" sz="1900" dirty="0" err="1">
                <a:latin typeface="+mj-lt"/>
                <a:ea typeface="Open Sans Light" panose="020B0306030504020204" pitchFamily="34" charset="0"/>
                <a:cs typeface="Open Sans Light" panose="020B0306030504020204" pitchFamily="34" charset="0"/>
              </a:rPr>
              <a:t>Built</a:t>
            </a:r>
            <a:r>
              <a:rPr lang="lv-LV" sz="1900" dirty="0">
                <a:latin typeface="+mj-lt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lv-LV" sz="1900" dirty="0" err="1">
                <a:latin typeface="+mj-lt"/>
                <a:ea typeface="Open Sans Light" panose="020B0306030504020204" pitchFamily="34" charset="0"/>
                <a:cs typeface="Open Sans Light" panose="020B0306030504020204" pitchFamily="34" charset="0"/>
              </a:rPr>
              <a:t>in</a:t>
            </a:r>
            <a:r>
              <a:rPr lang="lv-LV" sz="1900" dirty="0">
                <a:latin typeface="+mj-lt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lv-LV" sz="1900" dirty="0" err="1">
                <a:latin typeface="+mj-lt"/>
                <a:ea typeface="Open Sans Light" panose="020B0306030504020204" pitchFamily="34" charset="0"/>
                <a:cs typeface="Open Sans Light" panose="020B0306030504020204" pitchFamily="34" charset="0"/>
              </a:rPr>
              <a:t>resistive</a:t>
            </a:r>
            <a:r>
              <a:rPr lang="lv-LV" sz="1900" dirty="0">
                <a:latin typeface="+mj-lt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lv-LV" sz="1900" dirty="0" err="1">
                <a:latin typeface="+mj-lt"/>
                <a:ea typeface="Open Sans Light" panose="020B0306030504020204" pitchFamily="34" charset="0"/>
                <a:cs typeface="Open Sans Light" panose="020B0306030504020204" pitchFamily="34" charset="0"/>
              </a:rPr>
              <a:t>screen</a:t>
            </a:r>
            <a:r>
              <a:rPr lang="lv-LV" sz="1900" dirty="0">
                <a:latin typeface="+mj-lt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lv-LV" sz="1900" dirty="0" err="1">
                <a:latin typeface="+mj-lt"/>
                <a:ea typeface="Open Sans Light" panose="020B0306030504020204" pitchFamily="34" charset="0"/>
                <a:cs typeface="Open Sans Light" panose="020B0306030504020204" pitchFamily="34" charset="0"/>
              </a:rPr>
              <a:t>for</a:t>
            </a:r>
            <a:r>
              <a:rPr lang="lv-LV" sz="1900" dirty="0">
                <a:latin typeface="+mj-lt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lv-LV" sz="1900" dirty="0" err="1">
                <a:latin typeface="+mj-lt"/>
                <a:ea typeface="Open Sans Light" panose="020B0306030504020204" pitchFamily="34" charset="0"/>
                <a:cs typeface="Open Sans Light" panose="020B0306030504020204" pitchFamily="34" charset="0"/>
              </a:rPr>
              <a:t>working</a:t>
            </a:r>
            <a:r>
              <a:rPr lang="lv-LV" sz="1900" dirty="0">
                <a:latin typeface="+mj-lt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lv-LV" sz="1900" dirty="0" err="1">
                <a:latin typeface="+mj-lt"/>
                <a:ea typeface="Open Sans Light" panose="020B0306030504020204" pitchFamily="34" charset="0"/>
                <a:cs typeface="Open Sans Light" panose="020B0306030504020204" pitchFamily="34" charset="0"/>
              </a:rPr>
              <a:t>with</a:t>
            </a:r>
            <a:r>
              <a:rPr lang="lv-LV" sz="1900" dirty="0">
                <a:latin typeface="+mj-lt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lv-LV" sz="1900" dirty="0" err="1">
                <a:latin typeface="+mj-lt"/>
                <a:ea typeface="Open Sans Light" panose="020B0306030504020204" pitchFamily="34" charset="0"/>
                <a:cs typeface="Open Sans Light" panose="020B0306030504020204" pitchFamily="34" charset="0"/>
              </a:rPr>
              <a:t>gloves</a:t>
            </a:r>
            <a:endParaRPr lang="lv-LV" sz="1900" dirty="0">
              <a:latin typeface="+mj-lt"/>
              <a:ea typeface="Open Sans Light" panose="020B0306030504020204" pitchFamily="34" charset="0"/>
              <a:cs typeface="Open Sans Light" panose="020B0306030504020204" pitchFamily="34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lv-LV" sz="1900" dirty="0" err="1">
                <a:latin typeface="+mj-lt"/>
                <a:ea typeface="Open Sans Light" panose="020B0306030504020204" pitchFamily="34" charset="0"/>
                <a:cs typeface="Open Sans Light" panose="020B0306030504020204" pitchFamily="34" charset="0"/>
              </a:rPr>
              <a:t>Graphical</a:t>
            </a:r>
            <a:r>
              <a:rPr lang="lv-LV" sz="1900" dirty="0">
                <a:latin typeface="+mj-lt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lv-LV" sz="1900" dirty="0" err="1">
                <a:latin typeface="+mj-lt"/>
                <a:ea typeface="Open Sans Light" panose="020B0306030504020204" pitchFamily="34" charset="0"/>
                <a:cs typeface="Open Sans Light" panose="020B0306030504020204" pitchFamily="34" charset="0"/>
              </a:rPr>
              <a:t>interface</a:t>
            </a:r>
            <a:r>
              <a:rPr lang="lv-LV" sz="1900" dirty="0">
                <a:latin typeface="+mj-lt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lv-LV" sz="1900" dirty="0" err="1">
                <a:latin typeface="+mj-lt"/>
                <a:ea typeface="Open Sans Light" panose="020B0306030504020204" pitchFamily="34" charset="0"/>
                <a:cs typeface="Open Sans Light" panose="020B0306030504020204" pitchFamily="34" charset="0"/>
              </a:rPr>
              <a:t>for</a:t>
            </a:r>
            <a:r>
              <a:rPr lang="lv-LV" sz="1900" dirty="0">
                <a:latin typeface="+mj-lt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lv-LV" sz="1900" dirty="0" err="1">
                <a:latin typeface="+mj-lt"/>
                <a:ea typeface="Open Sans Light" panose="020B0306030504020204" pitchFamily="34" charset="0"/>
                <a:cs typeface="Open Sans Light" panose="020B0306030504020204" pitchFamily="34" charset="0"/>
              </a:rPr>
              <a:t>viewing</a:t>
            </a:r>
            <a:r>
              <a:rPr lang="lv-LV" sz="1900" dirty="0">
                <a:latin typeface="+mj-lt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lv-LV" sz="1900" dirty="0" err="1">
                <a:latin typeface="+mj-lt"/>
                <a:ea typeface="Open Sans Light" panose="020B0306030504020204" pitchFamily="34" charset="0"/>
                <a:cs typeface="Open Sans Light" panose="020B0306030504020204" pitchFamily="34" charset="0"/>
              </a:rPr>
              <a:t>the</a:t>
            </a:r>
            <a:r>
              <a:rPr lang="lv-LV" sz="1900" dirty="0">
                <a:latin typeface="+mj-lt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lv-LV" sz="1900" dirty="0" err="1" smtClean="0">
                <a:latin typeface="+mj-lt"/>
                <a:ea typeface="Open Sans Light" panose="020B0306030504020204" pitchFamily="34" charset="0"/>
                <a:cs typeface="Open Sans Light" panose="020B0306030504020204" pitchFamily="34" charset="0"/>
              </a:rPr>
              <a:t>data</a:t>
            </a:r>
            <a:r>
              <a:rPr lang="lv-LV" sz="1900" dirty="0" smtClean="0">
                <a:latin typeface="+mj-lt"/>
                <a:ea typeface="Open Sans Light" panose="020B0306030504020204" pitchFamily="34" charset="0"/>
                <a:cs typeface="Open Sans Light" panose="020B0306030504020204" pitchFamily="34" charset="0"/>
              </a:rPr>
              <a:t>;</a:t>
            </a:r>
            <a:endParaRPr lang="lv-LV" sz="1900" dirty="0">
              <a:latin typeface="+mj-lt"/>
              <a:ea typeface="Open Sans Light" panose="020B0306030504020204" pitchFamily="34" charset="0"/>
              <a:cs typeface="Open Sans Light" panose="020B0306030504020204" pitchFamily="34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lv-LV" sz="1900" dirty="0" err="1">
                <a:latin typeface="+mj-lt"/>
                <a:ea typeface="Open Sans Light" panose="020B0306030504020204" pitchFamily="34" charset="0"/>
                <a:cs typeface="Open Sans Light" panose="020B0306030504020204" pitchFamily="34" charset="0"/>
              </a:rPr>
              <a:t>Up</a:t>
            </a:r>
            <a:r>
              <a:rPr lang="lv-LV" sz="1900" dirty="0">
                <a:latin typeface="+mj-lt"/>
                <a:ea typeface="Open Sans Light" panose="020B0306030504020204" pitchFamily="34" charset="0"/>
                <a:cs typeface="Open Sans Light" panose="020B0306030504020204" pitchFamily="34" charset="0"/>
              </a:rPr>
              <a:t> to 12 sensor </a:t>
            </a:r>
            <a:r>
              <a:rPr lang="lv-LV" sz="1900" dirty="0" err="1">
                <a:latin typeface="+mj-lt"/>
                <a:ea typeface="Open Sans Light" panose="020B0306030504020204" pitchFamily="34" charset="0"/>
                <a:cs typeface="Open Sans Light" panose="020B0306030504020204" pitchFamily="34" charset="0"/>
              </a:rPr>
              <a:t>support</a:t>
            </a:r>
            <a:r>
              <a:rPr lang="lv-LV" sz="1900" dirty="0">
                <a:latin typeface="+mj-lt"/>
                <a:ea typeface="Open Sans Light" panose="020B0306030504020204" pitchFamily="34" charset="0"/>
                <a:cs typeface="Open Sans Light" panose="020B0306030504020204" pitchFamily="34" charset="0"/>
              </a:rPr>
              <a:t> per </a:t>
            </a:r>
            <a:r>
              <a:rPr lang="lv-LV" sz="1900" dirty="0" err="1">
                <a:latin typeface="+mj-lt"/>
                <a:ea typeface="Open Sans Light" panose="020B0306030504020204" pitchFamily="34" charset="0"/>
                <a:cs typeface="Open Sans Light" panose="020B0306030504020204" pitchFamily="34" charset="0"/>
              </a:rPr>
              <a:t>base</a:t>
            </a:r>
            <a:r>
              <a:rPr lang="lv-LV" sz="1900" dirty="0">
                <a:latin typeface="+mj-lt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lv-LV" sz="1900" dirty="0" err="1" smtClean="0">
                <a:latin typeface="+mj-lt"/>
                <a:ea typeface="Open Sans Light" panose="020B0306030504020204" pitchFamily="34" charset="0"/>
                <a:cs typeface="Open Sans Light" panose="020B0306030504020204" pitchFamily="34" charset="0"/>
              </a:rPr>
              <a:t>station</a:t>
            </a:r>
            <a:r>
              <a:rPr lang="lv-LV" sz="1900" dirty="0" smtClean="0">
                <a:latin typeface="+mj-lt"/>
                <a:ea typeface="Open Sans Light" panose="020B0306030504020204" pitchFamily="34" charset="0"/>
                <a:cs typeface="Open Sans Light" panose="020B0306030504020204" pitchFamily="34" charset="0"/>
              </a:rPr>
              <a:t>;</a:t>
            </a:r>
            <a:endParaRPr lang="lv-LV" sz="1900" dirty="0">
              <a:latin typeface="+mj-lt"/>
              <a:ea typeface="Open Sans Light" panose="020B0306030504020204" pitchFamily="34" charset="0"/>
              <a:cs typeface="Open Sans Light" panose="020B0306030504020204" pitchFamily="34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lv-LV" sz="1900" dirty="0" err="1">
                <a:latin typeface="+mj-lt"/>
                <a:ea typeface="Open Sans Light" panose="020B0306030504020204" pitchFamily="34" charset="0"/>
                <a:cs typeface="Open Sans Light" panose="020B0306030504020204" pitchFamily="34" charset="0"/>
              </a:rPr>
              <a:t>Built</a:t>
            </a:r>
            <a:r>
              <a:rPr lang="lv-LV" sz="1900" dirty="0">
                <a:latin typeface="+mj-lt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lv-LV" sz="1900" dirty="0" err="1">
                <a:latin typeface="+mj-lt"/>
                <a:ea typeface="Open Sans Light" panose="020B0306030504020204" pitchFamily="34" charset="0"/>
                <a:cs typeface="Open Sans Light" panose="020B0306030504020204" pitchFamily="34" charset="0"/>
              </a:rPr>
              <a:t>in</a:t>
            </a:r>
            <a:r>
              <a:rPr lang="lv-LV" sz="1900" dirty="0">
                <a:latin typeface="+mj-lt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lv-LV" sz="1900" dirty="0" err="1" smtClean="0">
                <a:latin typeface="+mj-lt"/>
                <a:ea typeface="Open Sans Light" panose="020B0306030504020204" pitchFamily="34" charset="0"/>
                <a:cs typeface="Open Sans Light" panose="020B0306030504020204" pitchFamily="34" charset="0"/>
              </a:rPr>
              <a:t>barometer</a:t>
            </a:r>
            <a:r>
              <a:rPr lang="lv-LV" sz="1900" dirty="0" smtClean="0">
                <a:latin typeface="+mj-lt"/>
                <a:ea typeface="Open Sans Light" panose="020B0306030504020204" pitchFamily="34" charset="0"/>
                <a:cs typeface="Open Sans Light" panose="020B0306030504020204" pitchFamily="34" charset="0"/>
              </a:rPr>
              <a:t>;</a:t>
            </a:r>
            <a:endParaRPr lang="lv-LV" sz="1900" dirty="0">
              <a:latin typeface="+mj-lt"/>
              <a:ea typeface="Open Sans Light" panose="020B0306030504020204" pitchFamily="34" charset="0"/>
              <a:cs typeface="Open Sans Light" panose="020B0306030504020204" pitchFamily="34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lv-LV" sz="1900" dirty="0" err="1">
                <a:latin typeface="+mj-lt"/>
                <a:ea typeface="Open Sans Light" panose="020B0306030504020204" pitchFamily="34" charset="0"/>
                <a:cs typeface="Open Sans Light" panose="020B0306030504020204" pitchFamily="34" charset="0"/>
              </a:rPr>
              <a:t>Simple</a:t>
            </a:r>
            <a:r>
              <a:rPr lang="lv-LV" sz="1900" dirty="0">
                <a:latin typeface="+mj-lt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lv-LV" sz="1900" dirty="0" err="1">
                <a:latin typeface="+mj-lt"/>
                <a:ea typeface="Open Sans Light" panose="020B0306030504020204" pitchFamily="34" charset="0"/>
                <a:cs typeface="Open Sans Light" panose="020B0306030504020204" pitchFamily="34" charset="0"/>
              </a:rPr>
              <a:t>data</a:t>
            </a:r>
            <a:r>
              <a:rPr lang="lv-LV" sz="1900" dirty="0">
                <a:latin typeface="+mj-lt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lv-LV" sz="1900" dirty="0" err="1" smtClean="0">
                <a:latin typeface="+mj-lt"/>
                <a:ea typeface="Open Sans Light" panose="020B0306030504020204" pitchFamily="34" charset="0"/>
                <a:cs typeface="Open Sans Light" panose="020B0306030504020204" pitchFamily="34" charset="0"/>
              </a:rPr>
              <a:t>export</a:t>
            </a:r>
            <a:r>
              <a:rPr lang="lv-LV" sz="1900" dirty="0" smtClean="0">
                <a:latin typeface="+mj-lt"/>
                <a:ea typeface="Open Sans Light" panose="020B0306030504020204" pitchFamily="34" charset="0"/>
                <a:cs typeface="Open Sans Light" panose="020B0306030504020204" pitchFamily="34" charset="0"/>
              </a:rPr>
              <a:t>;</a:t>
            </a:r>
            <a:endParaRPr lang="lv-LV" sz="1900" dirty="0">
              <a:latin typeface="+mj-lt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757"/>
          <a:stretch/>
        </p:blipFill>
        <p:spPr>
          <a:xfrm>
            <a:off x="0" y="6494802"/>
            <a:ext cx="12192000" cy="363198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63ECB628-165E-485F-B023-D4933C966E17}"/>
              </a:ext>
            </a:extLst>
          </p:cNvPr>
          <p:cNvSpPr txBox="1"/>
          <p:nvPr/>
        </p:nvSpPr>
        <p:spPr>
          <a:xfrm>
            <a:off x="6096000" y="1716469"/>
            <a:ext cx="509197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GB" sz="2000" dirty="0">
                <a:latin typeface="+mj-lt"/>
                <a:ea typeface="Open Sans Light" panose="020B0306030504020204" pitchFamily="34" charset="0"/>
                <a:cs typeface="Open Sans Light" panose="020B0306030504020204" pitchFamily="34" charset="0"/>
              </a:rPr>
              <a:t>Aranet </a:t>
            </a:r>
            <a:r>
              <a:rPr lang="en-GB" sz="2000" dirty="0" smtClean="0">
                <a:latin typeface="+mj-lt"/>
                <a:ea typeface="Open Sans Light" panose="020B0306030504020204" pitchFamily="34" charset="0"/>
                <a:cs typeface="Open Sans Light" panose="020B0306030504020204" pitchFamily="34" charset="0"/>
              </a:rPr>
              <a:t>MINI</a:t>
            </a:r>
            <a:r>
              <a:rPr lang="lv-LV" sz="2000" dirty="0" smtClean="0">
                <a:latin typeface="+mj-lt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lv-LV" sz="2000" dirty="0" err="1" smtClean="0">
                <a:latin typeface="+mj-lt"/>
                <a:ea typeface="Open Sans Light" panose="020B0306030504020204" pitchFamily="34" charset="0"/>
                <a:cs typeface="Open Sans Light" panose="020B0306030504020204" pitchFamily="34" charset="0"/>
              </a:rPr>
              <a:t>autonomous</a:t>
            </a:r>
            <a:r>
              <a:rPr lang="lv-LV" sz="2000" dirty="0" smtClean="0">
                <a:latin typeface="+mj-lt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lv-LV" sz="2000" dirty="0" err="1" smtClean="0">
                <a:latin typeface="+mj-lt"/>
                <a:ea typeface="Open Sans Light" panose="020B0306030504020204" pitchFamily="34" charset="0"/>
                <a:cs typeface="Open Sans Light" panose="020B0306030504020204" pitchFamily="34" charset="0"/>
              </a:rPr>
              <a:t>base</a:t>
            </a:r>
            <a:r>
              <a:rPr lang="lv-LV" sz="2000" dirty="0" smtClean="0">
                <a:latin typeface="+mj-lt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lv-LV" sz="2000" dirty="0" err="1" smtClean="0">
                <a:latin typeface="+mj-lt"/>
                <a:ea typeface="Open Sans Light" panose="020B0306030504020204" pitchFamily="34" charset="0"/>
                <a:cs typeface="Open Sans Light" panose="020B0306030504020204" pitchFamily="34" charset="0"/>
              </a:rPr>
              <a:t>station</a:t>
            </a:r>
            <a:r>
              <a:rPr lang="en-GB" sz="2000" dirty="0" smtClean="0">
                <a:latin typeface="+mj-lt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en-GB" sz="2000" dirty="0">
                <a:latin typeface="+mj-lt"/>
                <a:ea typeface="Open Sans Light" panose="020B0306030504020204" pitchFamily="34" charset="0"/>
                <a:cs typeface="Open Sans Light" panose="020B0306030504020204" pitchFamily="34" charset="0"/>
              </a:rPr>
              <a:t>is a perfect solution for environmental monitoring if precision, autonomy and long range is required</a:t>
            </a:r>
            <a:r>
              <a:rPr lang="en-GB" sz="2000" dirty="0" smtClean="0">
                <a:latin typeface="+mj-lt"/>
                <a:ea typeface="Open Sans Light" panose="020B0306030504020204" pitchFamily="34" charset="0"/>
                <a:cs typeface="Open Sans Light" panose="020B0306030504020204" pitchFamily="34" charset="0"/>
              </a:rPr>
              <a:t>.</a:t>
            </a:r>
            <a:r>
              <a:rPr lang="lv-LV" sz="2000" dirty="0">
                <a:latin typeface="+mj-lt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lv-LV" sz="2000" dirty="0" err="1">
                <a:latin typeface="+mj-lt"/>
                <a:ea typeface="Open Sans Light" panose="020B0306030504020204" pitchFamily="34" charset="0"/>
                <a:cs typeface="Open Sans Light" panose="020B0306030504020204" pitchFamily="34" charset="0"/>
              </a:rPr>
              <a:t>Suitable</a:t>
            </a:r>
            <a:r>
              <a:rPr lang="lv-LV" sz="2000" dirty="0">
                <a:latin typeface="+mj-lt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lv-LV" sz="2000" dirty="0" err="1">
                <a:latin typeface="+mj-lt"/>
                <a:ea typeface="Open Sans Light" panose="020B0306030504020204" pitchFamily="34" charset="0"/>
                <a:cs typeface="Open Sans Light" panose="020B0306030504020204" pitchFamily="34" charset="0"/>
              </a:rPr>
              <a:t>for</a:t>
            </a:r>
            <a:r>
              <a:rPr lang="lv-LV" sz="2000" dirty="0">
                <a:latin typeface="+mj-lt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lv-LV" sz="2000" dirty="0" err="1">
                <a:latin typeface="+mj-lt"/>
                <a:ea typeface="Open Sans Light" panose="020B0306030504020204" pitchFamily="34" charset="0"/>
                <a:cs typeface="Open Sans Light" panose="020B0306030504020204" pitchFamily="34" charset="0"/>
              </a:rPr>
              <a:t>smaller</a:t>
            </a:r>
            <a:r>
              <a:rPr lang="lv-LV" sz="2000" dirty="0">
                <a:latin typeface="+mj-lt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lv-LV" sz="2000" dirty="0" err="1">
                <a:latin typeface="+mj-lt"/>
                <a:ea typeface="Open Sans Light" panose="020B0306030504020204" pitchFamily="34" charset="0"/>
                <a:cs typeface="Open Sans Light" panose="020B0306030504020204" pitchFamily="34" charset="0"/>
              </a:rPr>
              <a:t>site</a:t>
            </a:r>
            <a:r>
              <a:rPr lang="lv-LV" sz="2000" dirty="0">
                <a:latin typeface="+mj-lt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lv-LV" sz="2000" dirty="0" err="1">
                <a:latin typeface="+mj-lt"/>
                <a:ea typeface="Open Sans Light" panose="020B0306030504020204" pitchFamily="34" charset="0"/>
                <a:cs typeface="Open Sans Light" panose="020B0306030504020204" pitchFamily="34" charset="0"/>
              </a:rPr>
              <a:t>size</a:t>
            </a:r>
            <a:r>
              <a:rPr lang="lv-LV" sz="2000" dirty="0">
                <a:latin typeface="+mj-lt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lv-LV" sz="2000" dirty="0" err="1">
                <a:latin typeface="+mj-lt"/>
                <a:ea typeface="Open Sans Light" panose="020B0306030504020204" pitchFamily="34" charset="0"/>
                <a:cs typeface="Open Sans Light" panose="020B0306030504020204" pitchFamily="34" charset="0"/>
              </a:rPr>
              <a:t>applications</a:t>
            </a:r>
            <a:r>
              <a:rPr lang="lv-LV" sz="2000" dirty="0">
                <a:latin typeface="+mj-lt"/>
                <a:ea typeface="Open Sans Light" panose="020B0306030504020204" pitchFamily="34" charset="0"/>
                <a:cs typeface="Open Sans Light" panose="020B0306030504020204" pitchFamily="34" charset="0"/>
              </a:rPr>
              <a:t>.</a:t>
            </a:r>
            <a:endParaRPr lang="en-US" sz="2000" dirty="0">
              <a:latin typeface="+mj-lt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="" xmlns:a16="http://schemas.microsoft.com/office/drawing/2014/main" id="{98E05F0C-5725-455D-A120-5C9A14F0504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0937" y="1599987"/>
            <a:ext cx="4550623" cy="45863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22373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 txBox="1">
            <a:spLocks/>
          </p:cNvSpPr>
          <p:nvPr/>
        </p:nvSpPr>
        <p:spPr>
          <a:xfrm>
            <a:off x="3510643" y="9178"/>
            <a:ext cx="4627220" cy="140418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defPPr>
              <a:defRPr lang="en-US"/>
            </a:defPPr>
            <a:lvl1pPr algn="ctr">
              <a:spcBef>
                <a:spcPct val="0"/>
              </a:spcBef>
              <a:buNone/>
              <a:defRPr sz="3600">
                <a:latin typeface="+mj-lt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</a:lstStyle>
          <a:p>
            <a:r>
              <a:rPr lang="lv-LV" dirty="0"/>
              <a:t>ARANET T/RH SENSOR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345022" y="2822065"/>
            <a:ext cx="5091974" cy="21390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sz="1900" dirty="0">
                <a:latin typeface="+mj-lt"/>
                <a:ea typeface="Open Sans Light" panose="020B0306030504020204" pitchFamily="34" charset="0"/>
                <a:cs typeface="Open Sans Light" panose="020B0306030504020204" pitchFamily="34" charset="0"/>
              </a:rPr>
              <a:t>Measures </a:t>
            </a:r>
            <a:r>
              <a:rPr lang="en-GB" sz="1900" dirty="0">
                <a:latin typeface="+mj-lt"/>
                <a:ea typeface="Open Sans Light" panose="020B0306030504020204" pitchFamily="34" charset="0"/>
                <a:cs typeface="Open Sans Light" panose="020B0306030504020204" pitchFamily="34" charset="0"/>
              </a:rPr>
              <a:t>temperature (-40°C to 60°C/-40°F to 140 °F), relative humidity (0% to 100%)</a:t>
            </a:r>
            <a:endParaRPr lang="lv-LV" sz="1900" dirty="0">
              <a:latin typeface="+mj-lt"/>
              <a:ea typeface="Open Sans Light" panose="020B0306030504020204" pitchFamily="34" charset="0"/>
              <a:cs typeface="Open Sans Light" panose="020B0306030504020204" pitchFamily="34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GB" sz="1900" dirty="0">
                <a:latin typeface="+mj-lt"/>
                <a:ea typeface="Open Sans Light" panose="020B0306030504020204" pitchFamily="34" charset="0"/>
                <a:cs typeface="Open Sans Light" panose="020B0306030504020204" pitchFamily="34" charset="0"/>
              </a:rPr>
              <a:t>Data Transmission - every 10 minutes</a:t>
            </a:r>
            <a:endParaRPr lang="lv-LV" sz="1900" dirty="0">
              <a:latin typeface="+mj-lt"/>
              <a:ea typeface="Open Sans Light" panose="020B0306030504020204" pitchFamily="34" charset="0"/>
              <a:cs typeface="Open Sans Light" panose="020B0306030504020204" pitchFamily="34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lv-LV" sz="1900" dirty="0" err="1">
                <a:latin typeface="+mj-lt"/>
                <a:ea typeface="Open Sans Light" panose="020B0306030504020204" pitchFamily="34" charset="0"/>
                <a:cs typeface="Open Sans Light" panose="020B0306030504020204" pitchFamily="34" charset="0"/>
              </a:rPr>
              <a:t>Up</a:t>
            </a:r>
            <a:r>
              <a:rPr lang="lv-LV" sz="1900" dirty="0">
                <a:latin typeface="+mj-lt"/>
                <a:ea typeface="Open Sans Light" panose="020B0306030504020204" pitchFamily="34" charset="0"/>
                <a:cs typeface="Open Sans Light" panose="020B0306030504020204" pitchFamily="34" charset="0"/>
              </a:rPr>
              <a:t> to </a:t>
            </a:r>
            <a:r>
              <a:rPr lang="en-GB" sz="1900" dirty="0">
                <a:latin typeface="+mj-lt"/>
                <a:ea typeface="Open Sans Light" panose="020B0306030504020204" pitchFamily="34" charset="0"/>
                <a:cs typeface="Open Sans Light" panose="020B0306030504020204" pitchFamily="34" charset="0"/>
              </a:rPr>
              <a:t>10 year battery life</a:t>
            </a:r>
            <a:endParaRPr lang="lv-LV" sz="1900" dirty="0">
              <a:latin typeface="+mj-lt"/>
              <a:ea typeface="Open Sans Light" panose="020B0306030504020204" pitchFamily="34" charset="0"/>
              <a:cs typeface="Open Sans Light" panose="020B0306030504020204" pitchFamily="34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GB" sz="1900" dirty="0">
                <a:latin typeface="+mj-lt"/>
                <a:ea typeface="Open Sans Light" panose="020B0306030504020204" pitchFamily="34" charset="0"/>
                <a:cs typeface="Open Sans Light" panose="020B0306030504020204" pitchFamily="34" charset="0"/>
              </a:rPr>
              <a:t>Protection class IP42</a:t>
            </a:r>
            <a:endParaRPr lang="lv-LV" sz="1900" dirty="0">
              <a:latin typeface="+mj-lt"/>
              <a:ea typeface="Open Sans Light" panose="020B0306030504020204" pitchFamily="34" charset="0"/>
              <a:cs typeface="Open Sans Light" panose="020B0306030504020204" pitchFamily="34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lv-LV" sz="1900" dirty="0" err="1">
                <a:latin typeface="+mj-lt"/>
                <a:ea typeface="Open Sans Light" panose="020B0306030504020204" pitchFamily="34" charset="0"/>
                <a:cs typeface="Open Sans Light" panose="020B0306030504020204" pitchFamily="34" charset="0"/>
              </a:rPr>
              <a:t>For</a:t>
            </a:r>
            <a:r>
              <a:rPr lang="lv-LV" sz="1900" dirty="0">
                <a:latin typeface="+mj-lt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lv-LV" sz="1900" dirty="0" err="1">
                <a:latin typeface="+mj-lt"/>
                <a:ea typeface="Open Sans Light" panose="020B0306030504020204" pitchFamily="34" charset="0"/>
                <a:cs typeface="Open Sans Light" panose="020B0306030504020204" pitchFamily="34" charset="0"/>
              </a:rPr>
              <a:t>outdoor</a:t>
            </a:r>
            <a:r>
              <a:rPr lang="lv-LV" sz="1900" dirty="0">
                <a:latin typeface="+mj-lt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lv-LV" sz="1900" dirty="0" err="1">
                <a:latin typeface="+mj-lt"/>
                <a:ea typeface="Open Sans Light" panose="020B0306030504020204" pitchFamily="34" charset="0"/>
                <a:cs typeface="Open Sans Light" panose="020B0306030504020204" pitchFamily="34" charset="0"/>
              </a:rPr>
              <a:t>and</a:t>
            </a:r>
            <a:r>
              <a:rPr lang="lv-LV" sz="1900" dirty="0">
                <a:latin typeface="+mj-lt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lv-LV" sz="1900" dirty="0" err="1">
                <a:latin typeface="+mj-lt"/>
                <a:ea typeface="Open Sans Light" panose="020B0306030504020204" pitchFamily="34" charset="0"/>
                <a:cs typeface="Open Sans Light" panose="020B0306030504020204" pitchFamily="34" charset="0"/>
              </a:rPr>
              <a:t>indoor</a:t>
            </a:r>
            <a:r>
              <a:rPr lang="lv-LV" sz="1900" dirty="0">
                <a:latin typeface="+mj-lt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lv-LV" sz="1900" dirty="0" err="1">
                <a:latin typeface="+mj-lt"/>
                <a:ea typeface="Open Sans Light" panose="020B0306030504020204" pitchFamily="34" charset="0"/>
                <a:cs typeface="Open Sans Light" panose="020B0306030504020204" pitchFamily="34" charset="0"/>
              </a:rPr>
              <a:t>use</a:t>
            </a:r>
            <a:endParaRPr lang="lv-LV" sz="1900" dirty="0">
              <a:latin typeface="+mj-lt"/>
              <a:ea typeface="Open Sans Light" panose="020B0306030504020204" pitchFamily="34" charset="0"/>
              <a:cs typeface="Open Sans Light" panose="020B0306030504020204" pitchFamily="34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GB" sz="1900" dirty="0">
                <a:latin typeface="+mj-lt"/>
                <a:ea typeface="Open Sans Light" panose="020B0306030504020204" pitchFamily="34" charset="0"/>
                <a:cs typeface="Open Sans Light" panose="020B0306030504020204" pitchFamily="34" charset="0"/>
              </a:rPr>
              <a:t>Dimensions 115x44x25 mm/ 4.5x1.7x1 in	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757"/>
          <a:stretch/>
        </p:blipFill>
        <p:spPr>
          <a:xfrm>
            <a:off x="0" y="6494802"/>
            <a:ext cx="12192000" cy="363198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63ECB628-165E-485F-B023-D4933C966E17}"/>
              </a:ext>
            </a:extLst>
          </p:cNvPr>
          <p:cNvSpPr txBox="1"/>
          <p:nvPr/>
        </p:nvSpPr>
        <p:spPr>
          <a:xfrm>
            <a:off x="6215549" y="1656051"/>
            <a:ext cx="509197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lv-LV" sz="2000" dirty="0" err="1" smtClean="0">
                <a:latin typeface="+mj-lt"/>
                <a:ea typeface="Open Sans Light" panose="020B0306030504020204" pitchFamily="34" charset="0"/>
                <a:cs typeface="Open Sans Light" panose="020B0306030504020204" pitchFamily="34" charset="0"/>
              </a:rPr>
              <a:t>The</a:t>
            </a:r>
            <a:r>
              <a:rPr lang="lv-LV" sz="2000" dirty="0" smtClean="0">
                <a:latin typeface="+mj-lt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lv-LV" sz="2000" dirty="0" err="1" smtClean="0">
                <a:latin typeface="+mj-lt"/>
                <a:ea typeface="Open Sans Light" panose="020B0306030504020204" pitchFamily="34" charset="0"/>
                <a:cs typeface="Open Sans Light" panose="020B0306030504020204" pitchFamily="34" charset="0"/>
              </a:rPr>
              <a:t>Aranet</a:t>
            </a:r>
            <a:r>
              <a:rPr lang="lv-LV" sz="2000" dirty="0" smtClean="0">
                <a:latin typeface="+mj-lt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lv-LV" sz="2000" dirty="0" err="1" smtClean="0">
                <a:latin typeface="+mj-lt"/>
                <a:ea typeface="Open Sans Light" panose="020B0306030504020204" pitchFamily="34" charset="0"/>
                <a:cs typeface="Open Sans Light" panose="020B0306030504020204" pitchFamily="34" charset="0"/>
              </a:rPr>
              <a:t>relative</a:t>
            </a:r>
            <a:r>
              <a:rPr lang="lv-LV" sz="2000" dirty="0" smtClean="0">
                <a:latin typeface="+mj-lt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lv-LV" sz="2000" dirty="0" err="1" smtClean="0">
                <a:latin typeface="+mj-lt"/>
                <a:ea typeface="Open Sans Light" panose="020B0306030504020204" pitchFamily="34" charset="0"/>
                <a:cs typeface="Open Sans Light" panose="020B0306030504020204" pitchFamily="34" charset="0"/>
              </a:rPr>
              <a:t>humidity</a:t>
            </a:r>
            <a:r>
              <a:rPr lang="lv-LV" sz="2000" dirty="0" smtClean="0">
                <a:latin typeface="+mj-lt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lv-LV" sz="2000" dirty="0" err="1" smtClean="0">
                <a:latin typeface="+mj-lt"/>
                <a:ea typeface="Open Sans Light" panose="020B0306030504020204" pitchFamily="34" charset="0"/>
                <a:cs typeface="Open Sans Light" panose="020B0306030504020204" pitchFamily="34" charset="0"/>
              </a:rPr>
              <a:t>and</a:t>
            </a:r>
            <a:r>
              <a:rPr lang="lv-LV" sz="2000" dirty="0" smtClean="0">
                <a:latin typeface="+mj-lt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lv-LV" sz="2000" dirty="0" err="1" smtClean="0">
                <a:latin typeface="+mj-lt"/>
                <a:ea typeface="Open Sans Light" panose="020B0306030504020204" pitchFamily="34" charset="0"/>
                <a:cs typeface="Open Sans Light" panose="020B0306030504020204" pitchFamily="34" charset="0"/>
              </a:rPr>
              <a:t>temperature</a:t>
            </a:r>
            <a:r>
              <a:rPr lang="lv-LV" sz="2000" dirty="0" smtClean="0">
                <a:latin typeface="+mj-lt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lv-LV" sz="2000" dirty="0" err="1" smtClean="0">
                <a:latin typeface="+mj-lt"/>
                <a:ea typeface="Open Sans Light" panose="020B0306030504020204" pitchFamily="34" charset="0"/>
                <a:cs typeface="Open Sans Light" panose="020B0306030504020204" pitchFamily="34" charset="0"/>
              </a:rPr>
              <a:t>sensor</a:t>
            </a:r>
            <a:r>
              <a:rPr lang="lv-LV" sz="2000" dirty="0" smtClean="0">
                <a:latin typeface="+mj-lt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lv-LV" sz="2000" dirty="0" err="1" smtClean="0">
                <a:latin typeface="+mj-lt"/>
                <a:ea typeface="Open Sans Light" panose="020B0306030504020204" pitchFamily="34" charset="0"/>
                <a:cs typeface="Open Sans Light" panose="020B0306030504020204" pitchFamily="34" charset="0"/>
              </a:rPr>
              <a:t>delivers</a:t>
            </a:r>
            <a:r>
              <a:rPr lang="lv-LV" sz="2000" dirty="0" smtClean="0">
                <a:latin typeface="+mj-lt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lv-LV" sz="2000" dirty="0" err="1" smtClean="0">
                <a:latin typeface="+mj-lt"/>
                <a:ea typeface="Open Sans Light" panose="020B0306030504020204" pitchFamily="34" charset="0"/>
                <a:cs typeface="Open Sans Light" panose="020B0306030504020204" pitchFamily="34" charset="0"/>
              </a:rPr>
              <a:t>critical</a:t>
            </a:r>
            <a:r>
              <a:rPr lang="lv-LV" sz="2000" dirty="0" smtClean="0">
                <a:latin typeface="+mj-lt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lv-LV" sz="2000" dirty="0" err="1" smtClean="0">
                <a:latin typeface="+mj-lt"/>
                <a:ea typeface="Open Sans Light" panose="020B0306030504020204" pitchFamily="34" charset="0"/>
                <a:cs typeface="Open Sans Light" panose="020B0306030504020204" pitchFamily="34" charset="0"/>
              </a:rPr>
              <a:t>information</a:t>
            </a:r>
            <a:r>
              <a:rPr lang="lv-LV" sz="2000" dirty="0" smtClean="0">
                <a:latin typeface="+mj-lt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lv-LV" sz="2000" dirty="0" err="1" smtClean="0">
                <a:latin typeface="+mj-lt"/>
                <a:ea typeface="Open Sans Light" panose="020B0306030504020204" pitchFamily="34" charset="0"/>
                <a:cs typeface="Open Sans Light" panose="020B0306030504020204" pitchFamily="34" charset="0"/>
              </a:rPr>
              <a:t>for</a:t>
            </a:r>
            <a:r>
              <a:rPr lang="lv-LV" sz="2000" dirty="0" smtClean="0">
                <a:latin typeface="+mj-lt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lv-LV" sz="2000" dirty="0" err="1" smtClean="0">
                <a:latin typeface="+mj-lt"/>
                <a:ea typeface="Open Sans Light" panose="020B0306030504020204" pitchFamily="34" charset="0"/>
                <a:cs typeface="Open Sans Light" panose="020B0306030504020204" pitchFamily="34" charset="0"/>
              </a:rPr>
              <a:t>storage</a:t>
            </a:r>
            <a:r>
              <a:rPr lang="lv-LV" sz="2000" dirty="0" smtClean="0">
                <a:latin typeface="+mj-lt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lv-LV" sz="2000" dirty="0" err="1" smtClean="0">
                <a:latin typeface="+mj-lt"/>
                <a:ea typeface="Open Sans Light" panose="020B0306030504020204" pitchFamily="34" charset="0"/>
                <a:cs typeface="Open Sans Light" panose="020B0306030504020204" pitchFamily="34" charset="0"/>
              </a:rPr>
              <a:t>of</a:t>
            </a:r>
            <a:r>
              <a:rPr lang="lv-LV" sz="2000" dirty="0" smtClean="0">
                <a:latin typeface="+mj-lt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lv-LV" sz="2000" dirty="0" err="1" smtClean="0">
                <a:latin typeface="+mj-lt"/>
                <a:ea typeface="Open Sans Light" panose="020B0306030504020204" pitchFamily="34" charset="0"/>
                <a:cs typeface="Open Sans Light" panose="020B0306030504020204" pitchFamily="34" charset="0"/>
              </a:rPr>
              <a:t>goods</a:t>
            </a:r>
            <a:r>
              <a:rPr lang="lv-LV" sz="2000" dirty="0" smtClean="0">
                <a:latin typeface="+mj-lt"/>
                <a:ea typeface="Open Sans Light" panose="020B0306030504020204" pitchFamily="34" charset="0"/>
                <a:cs typeface="Open Sans Light" panose="020B0306030504020204" pitchFamily="34" charset="0"/>
              </a:rPr>
              <a:t>, </a:t>
            </a:r>
            <a:r>
              <a:rPr lang="lv-LV" sz="2000" dirty="0" err="1" smtClean="0">
                <a:latin typeface="+mj-lt"/>
                <a:ea typeface="Open Sans Light" panose="020B0306030504020204" pitchFamily="34" charset="0"/>
                <a:cs typeface="Open Sans Light" panose="020B0306030504020204" pitchFamily="34" charset="0"/>
              </a:rPr>
              <a:t>building</a:t>
            </a:r>
            <a:r>
              <a:rPr lang="lv-LV" sz="2000" dirty="0" smtClean="0">
                <a:latin typeface="+mj-lt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lv-LV" sz="2000" dirty="0" err="1" smtClean="0">
                <a:latin typeface="+mj-lt"/>
                <a:ea typeface="Open Sans Light" panose="020B0306030504020204" pitchFamily="34" charset="0"/>
                <a:cs typeface="Open Sans Light" panose="020B0306030504020204" pitchFamily="34" charset="0"/>
              </a:rPr>
              <a:t>maintenance</a:t>
            </a:r>
            <a:r>
              <a:rPr lang="lv-LV" sz="2000" dirty="0" smtClean="0">
                <a:latin typeface="+mj-lt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lv-LV" sz="2000" dirty="0" err="1" smtClean="0">
                <a:latin typeface="+mj-lt"/>
                <a:ea typeface="Open Sans Light" panose="020B0306030504020204" pitchFamily="34" charset="0"/>
                <a:cs typeface="Open Sans Light" panose="020B0306030504020204" pitchFamily="34" charset="0"/>
              </a:rPr>
              <a:t>and</a:t>
            </a:r>
            <a:r>
              <a:rPr lang="lv-LV" sz="2000" dirty="0" smtClean="0">
                <a:latin typeface="+mj-lt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lv-LV" sz="2000" dirty="0" err="1" smtClean="0">
                <a:latin typeface="+mj-lt"/>
                <a:ea typeface="Open Sans Light" panose="020B0306030504020204" pitchFamily="34" charset="0"/>
                <a:cs typeface="Open Sans Light" panose="020B0306030504020204" pitchFamily="34" charset="0"/>
              </a:rPr>
              <a:t>other</a:t>
            </a:r>
            <a:r>
              <a:rPr lang="lv-LV" sz="2000" dirty="0" smtClean="0">
                <a:latin typeface="+mj-lt"/>
                <a:ea typeface="Open Sans Light" panose="020B0306030504020204" pitchFamily="34" charset="0"/>
                <a:cs typeface="Open Sans Light" panose="020B0306030504020204" pitchFamily="34" charset="0"/>
              </a:rPr>
              <a:t>. </a:t>
            </a:r>
            <a:endParaRPr lang="en-US" sz="2000" dirty="0">
              <a:latin typeface="+mj-lt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="" xmlns:a16="http://schemas.microsoft.com/office/drawing/2014/main" id="{31CEB485-D444-4B40-AD6C-195B4BA7B20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1076" y="1569978"/>
            <a:ext cx="4566991" cy="4578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30416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 txBox="1">
            <a:spLocks/>
          </p:cNvSpPr>
          <p:nvPr/>
        </p:nvSpPr>
        <p:spPr>
          <a:xfrm>
            <a:off x="3510643" y="9178"/>
            <a:ext cx="4627220" cy="129364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defPPr>
              <a:defRPr lang="en-US"/>
            </a:defPPr>
            <a:lvl1pPr algn="ctr">
              <a:spcBef>
                <a:spcPct val="0"/>
              </a:spcBef>
              <a:buNone/>
              <a:defRPr sz="3600">
                <a:latin typeface="+mj-lt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</a:lstStyle>
          <a:p>
            <a:r>
              <a:rPr lang="lv-LV" dirty="0"/>
              <a:t>ARANET </a:t>
            </a:r>
            <a:r>
              <a:rPr lang="lv-LV" dirty="0" smtClean="0"/>
              <a:t>CO</a:t>
            </a:r>
            <a:r>
              <a:rPr lang="lv-LV" baseline="-25000" dirty="0" smtClean="0"/>
              <a:t>2</a:t>
            </a:r>
            <a:r>
              <a:rPr lang="lv-LV" dirty="0" smtClean="0"/>
              <a:t> </a:t>
            </a:r>
            <a:r>
              <a:rPr lang="lv-LV" dirty="0"/>
              <a:t>SENSOR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474493" y="3092363"/>
            <a:ext cx="5091974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lv-LV" sz="1900" dirty="0" err="1">
                <a:latin typeface="+mj-lt"/>
                <a:ea typeface="Open Sans Light" panose="020B0306030504020204" pitchFamily="34" charset="0"/>
                <a:cs typeface="Open Sans Light" panose="020B0306030504020204" pitchFamily="34" charset="0"/>
              </a:rPr>
              <a:t>Measures</a:t>
            </a:r>
            <a:r>
              <a:rPr lang="lv-LV" sz="1900" dirty="0">
                <a:latin typeface="+mj-lt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lv-LV" sz="1900" dirty="0" smtClean="0">
                <a:latin typeface="+mj-lt"/>
                <a:ea typeface="Open Sans Light" panose="020B0306030504020204" pitchFamily="34" charset="0"/>
                <a:cs typeface="Open Sans Light" panose="020B0306030504020204" pitchFamily="34" charset="0"/>
              </a:rPr>
              <a:t>CO</a:t>
            </a:r>
            <a:r>
              <a:rPr lang="lv-LV" sz="2000" baseline="-25000" dirty="0" smtClean="0"/>
              <a:t>2</a:t>
            </a:r>
            <a:r>
              <a:rPr lang="lv-LV" sz="1900" dirty="0" smtClean="0">
                <a:latin typeface="+mj-lt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lv-LV" sz="1900" dirty="0" err="1">
                <a:latin typeface="+mj-lt"/>
                <a:ea typeface="Open Sans Light" panose="020B0306030504020204" pitchFamily="34" charset="0"/>
                <a:cs typeface="Open Sans Light" panose="020B0306030504020204" pitchFamily="34" charset="0"/>
              </a:rPr>
              <a:t>level</a:t>
            </a:r>
            <a:r>
              <a:rPr lang="lv-LV" sz="1900" dirty="0">
                <a:latin typeface="+mj-lt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lv-LV" sz="1900" dirty="0" err="1">
                <a:latin typeface="+mj-lt"/>
                <a:ea typeface="Open Sans Light" panose="020B0306030504020204" pitchFamily="34" charset="0"/>
                <a:cs typeface="Open Sans Light" panose="020B0306030504020204" pitchFamily="34" charset="0"/>
              </a:rPr>
              <a:t>from</a:t>
            </a:r>
            <a:r>
              <a:rPr lang="lv-LV" sz="1900" dirty="0">
                <a:latin typeface="+mj-lt"/>
                <a:ea typeface="Open Sans Light" panose="020B0306030504020204" pitchFamily="34" charset="0"/>
                <a:cs typeface="Open Sans Light" panose="020B0306030504020204" pitchFamily="34" charset="0"/>
              </a:rPr>
              <a:t> 0-9999 </a:t>
            </a:r>
            <a:r>
              <a:rPr lang="lv-LV" sz="1900" dirty="0" err="1">
                <a:latin typeface="+mj-lt"/>
                <a:ea typeface="Open Sans Light" panose="020B0306030504020204" pitchFamily="34" charset="0"/>
                <a:cs typeface="Open Sans Light" panose="020B0306030504020204" pitchFamily="34" charset="0"/>
              </a:rPr>
              <a:t>Ppm</a:t>
            </a:r>
            <a:endParaRPr lang="lv-LV" sz="1900" dirty="0">
              <a:latin typeface="+mj-lt"/>
              <a:ea typeface="Open Sans Light" panose="020B0306030504020204" pitchFamily="34" charset="0"/>
              <a:cs typeface="Open Sans Light" panose="020B0306030504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900" dirty="0">
                <a:latin typeface="+mj-lt"/>
                <a:ea typeface="Open Sans Light" panose="020B0306030504020204" pitchFamily="34" charset="0"/>
                <a:cs typeface="Open Sans Light" panose="020B0306030504020204" pitchFamily="34" charset="0"/>
              </a:rPr>
              <a:t>Data Transmission - every 10 minutes</a:t>
            </a:r>
            <a:endParaRPr lang="lv-LV" sz="1900" dirty="0">
              <a:latin typeface="+mj-lt"/>
              <a:ea typeface="Open Sans Light" panose="020B0306030504020204" pitchFamily="34" charset="0"/>
              <a:cs typeface="Open Sans Light" panose="020B0306030504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lv-LV" sz="1900" dirty="0" err="1">
                <a:latin typeface="+mj-lt"/>
                <a:ea typeface="Open Sans Light" panose="020B0306030504020204" pitchFamily="34" charset="0"/>
                <a:cs typeface="Open Sans Light" panose="020B0306030504020204" pitchFamily="34" charset="0"/>
              </a:rPr>
              <a:t>Up</a:t>
            </a:r>
            <a:r>
              <a:rPr lang="lv-LV" sz="1900" dirty="0">
                <a:latin typeface="+mj-lt"/>
                <a:ea typeface="Open Sans Light" panose="020B0306030504020204" pitchFamily="34" charset="0"/>
                <a:cs typeface="Open Sans Light" panose="020B0306030504020204" pitchFamily="34" charset="0"/>
              </a:rPr>
              <a:t> to 2</a:t>
            </a:r>
            <a:r>
              <a:rPr lang="en-GB" sz="1900" dirty="0">
                <a:latin typeface="+mj-lt"/>
                <a:ea typeface="Open Sans Light" panose="020B0306030504020204" pitchFamily="34" charset="0"/>
                <a:cs typeface="Open Sans Light" panose="020B0306030504020204" pitchFamily="34" charset="0"/>
              </a:rPr>
              <a:t> year battery life</a:t>
            </a:r>
            <a:endParaRPr lang="lv-LV" sz="1900" dirty="0">
              <a:latin typeface="+mj-lt"/>
              <a:ea typeface="Open Sans Light" panose="020B0306030504020204" pitchFamily="34" charset="0"/>
              <a:cs typeface="Open Sans Light" panose="020B0306030504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900" dirty="0">
                <a:latin typeface="+mj-lt"/>
                <a:ea typeface="Open Sans Light" panose="020B0306030504020204" pitchFamily="34" charset="0"/>
                <a:cs typeface="Open Sans Light" panose="020B0306030504020204" pitchFamily="34" charset="0"/>
              </a:rPr>
              <a:t>Protection class IP42</a:t>
            </a:r>
            <a:endParaRPr lang="lv-LV" sz="1900" dirty="0">
              <a:latin typeface="+mj-lt"/>
              <a:ea typeface="Open Sans Light" panose="020B0306030504020204" pitchFamily="34" charset="0"/>
              <a:cs typeface="Open Sans Light" panose="020B0306030504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lv-LV" sz="1900" dirty="0" err="1">
                <a:latin typeface="+mj-lt"/>
                <a:ea typeface="Open Sans Light" panose="020B0306030504020204" pitchFamily="34" charset="0"/>
                <a:cs typeface="Open Sans Light" panose="020B0306030504020204" pitchFamily="34" charset="0"/>
              </a:rPr>
              <a:t>For</a:t>
            </a:r>
            <a:r>
              <a:rPr lang="lv-LV" sz="1900" dirty="0">
                <a:latin typeface="+mj-lt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lv-LV" sz="1900" dirty="0" err="1">
                <a:latin typeface="+mj-lt"/>
                <a:ea typeface="Open Sans Light" panose="020B0306030504020204" pitchFamily="34" charset="0"/>
                <a:cs typeface="Open Sans Light" panose="020B0306030504020204" pitchFamily="34" charset="0"/>
              </a:rPr>
              <a:t>indoor</a:t>
            </a:r>
            <a:r>
              <a:rPr lang="lv-LV" sz="1900" dirty="0">
                <a:latin typeface="+mj-lt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lv-LV" sz="1900" dirty="0" err="1">
                <a:latin typeface="+mj-lt"/>
                <a:ea typeface="Open Sans Light" panose="020B0306030504020204" pitchFamily="34" charset="0"/>
                <a:cs typeface="Open Sans Light" panose="020B0306030504020204" pitchFamily="34" charset="0"/>
              </a:rPr>
              <a:t>use</a:t>
            </a:r>
            <a:endParaRPr lang="lv-LV" sz="1900" dirty="0">
              <a:latin typeface="+mj-lt"/>
              <a:ea typeface="Open Sans Light" panose="020B0306030504020204" pitchFamily="34" charset="0"/>
              <a:cs typeface="Open Sans Light" panose="020B0306030504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900" dirty="0">
                <a:latin typeface="+mj-lt"/>
                <a:ea typeface="Open Sans Light" panose="020B0306030504020204" pitchFamily="34" charset="0"/>
                <a:cs typeface="Open Sans Light" panose="020B0306030504020204" pitchFamily="34" charset="0"/>
              </a:rPr>
              <a:t>Dimensions 115x44x25 mm/ 4.5x1.7x1 in	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757"/>
          <a:stretch/>
        </p:blipFill>
        <p:spPr>
          <a:xfrm>
            <a:off x="0" y="6494802"/>
            <a:ext cx="12192000" cy="363198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63ECB628-165E-485F-B023-D4933C966E17}"/>
              </a:ext>
            </a:extLst>
          </p:cNvPr>
          <p:cNvSpPr txBox="1"/>
          <p:nvPr/>
        </p:nvSpPr>
        <p:spPr>
          <a:xfrm>
            <a:off x="6264101" y="1597426"/>
            <a:ext cx="509197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lv-LV" sz="2000" dirty="0" err="1">
                <a:latin typeface="+mj-lt"/>
                <a:ea typeface="Open Sans Light" panose="020B0306030504020204" pitchFamily="34" charset="0"/>
                <a:cs typeface="Open Sans Light" panose="020B0306030504020204" pitchFamily="34" charset="0"/>
              </a:rPr>
              <a:t>The</a:t>
            </a:r>
            <a:r>
              <a:rPr lang="lv-LV" sz="2000" dirty="0">
                <a:latin typeface="+mj-lt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lv-LV" sz="2000" dirty="0" err="1">
                <a:latin typeface="+mj-lt"/>
                <a:ea typeface="Open Sans Light" panose="020B0306030504020204" pitchFamily="34" charset="0"/>
                <a:cs typeface="Open Sans Light" panose="020B0306030504020204" pitchFamily="34" charset="0"/>
              </a:rPr>
              <a:t>Aranet</a:t>
            </a:r>
            <a:r>
              <a:rPr lang="lv-LV" sz="2000" dirty="0">
                <a:latin typeface="+mj-lt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lv-LV" sz="2000" dirty="0" smtClean="0">
                <a:latin typeface="+mj-lt"/>
                <a:ea typeface="Open Sans Light" panose="020B0306030504020204" pitchFamily="34" charset="0"/>
                <a:cs typeface="Open Sans Light" panose="020B0306030504020204" pitchFamily="34" charset="0"/>
              </a:rPr>
              <a:t>CO</a:t>
            </a:r>
            <a:r>
              <a:rPr lang="lv-LV" sz="2000" baseline="-25000" dirty="0" smtClean="0"/>
              <a:t>2</a:t>
            </a:r>
            <a:r>
              <a:rPr lang="lv-LV" sz="2000" dirty="0" smtClean="0">
                <a:latin typeface="+mj-lt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lv-LV" sz="2000" dirty="0" err="1">
                <a:latin typeface="+mj-lt"/>
                <a:ea typeface="Open Sans Light" panose="020B0306030504020204" pitchFamily="34" charset="0"/>
                <a:cs typeface="Open Sans Light" panose="020B0306030504020204" pitchFamily="34" charset="0"/>
              </a:rPr>
              <a:t>is</a:t>
            </a:r>
            <a:r>
              <a:rPr lang="lv-LV" sz="2000" dirty="0">
                <a:latin typeface="+mj-lt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lv-LV" sz="2000" dirty="0" err="1">
                <a:latin typeface="+mj-lt"/>
                <a:ea typeface="Open Sans Light" panose="020B0306030504020204" pitchFamily="34" charset="0"/>
                <a:cs typeface="Open Sans Light" panose="020B0306030504020204" pitchFamily="34" charset="0"/>
              </a:rPr>
              <a:t>one</a:t>
            </a:r>
            <a:r>
              <a:rPr lang="lv-LV" sz="2000" dirty="0">
                <a:latin typeface="+mj-lt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lv-LV" sz="2000" dirty="0" err="1">
                <a:latin typeface="+mj-lt"/>
                <a:ea typeface="Open Sans Light" panose="020B0306030504020204" pitchFamily="34" charset="0"/>
                <a:cs typeface="Open Sans Light" panose="020B0306030504020204" pitchFamily="34" charset="0"/>
              </a:rPr>
              <a:t>of</a:t>
            </a:r>
            <a:r>
              <a:rPr lang="lv-LV" sz="2000" dirty="0">
                <a:latin typeface="+mj-lt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lv-LV" sz="2000" dirty="0" err="1">
                <a:latin typeface="+mj-lt"/>
                <a:ea typeface="Open Sans Light" panose="020B0306030504020204" pitchFamily="34" charset="0"/>
                <a:cs typeface="Open Sans Light" panose="020B0306030504020204" pitchFamily="34" charset="0"/>
              </a:rPr>
              <a:t>the</a:t>
            </a:r>
            <a:r>
              <a:rPr lang="lv-LV" sz="2000" dirty="0">
                <a:latin typeface="+mj-lt"/>
                <a:ea typeface="Open Sans Light" panose="020B0306030504020204" pitchFamily="34" charset="0"/>
                <a:cs typeface="Open Sans Light" panose="020B0306030504020204" pitchFamily="34" charset="0"/>
              </a:rPr>
              <a:t> first </a:t>
            </a:r>
            <a:r>
              <a:rPr lang="lv-LV" sz="2000" dirty="0" err="1" smtClean="0">
                <a:latin typeface="+mj-lt"/>
                <a:ea typeface="Open Sans Light" panose="020B0306030504020204" pitchFamily="34" charset="0"/>
                <a:cs typeface="Open Sans Light" panose="020B0306030504020204" pitchFamily="34" charset="0"/>
              </a:rPr>
              <a:t>wireless</a:t>
            </a:r>
            <a:r>
              <a:rPr lang="lv-LV" sz="2000" dirty="0" smtClean="0">
                <a:latin typeface="+mj-lt"/>
                <a:ea typeface="Open Sans Light" panose="020B0306030504020204" pitchFamily="34" charset="0"/>
                <a:cs typeface="Open Sans Light" panose="020B0306030504020204" pitchFamily="34" charset="0"/>
              </a:rPr>
              <a:t> CO</a:t>
            </a:r>
            <a:r>
              <a:rPr lang="lv-LV" sz="2000" baseline="-25000" dirty="0" smtClean="0"/>
              <a:t>2</a:t>
            </a:r>
            <a:r>
              <a:rPr lang="lv-LV" sz="2000" dirty="0" smtClean="0">
                <a:latin typeface="+mj-lt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lv-LV" sz="2000" dirty="0" err="1">
                <a:latin typeface="+mj-lt"/>
                <a:ea typeface="Open Sans Light" panose="020B0306030504020204" pitchFamily="34" charset="0"/>
                <a:cs typeface="Open Sans Light" panose="020B0306030504020204" pitchFamily="34" charset="0"/>
              </a:rPr>
              <a:t>level</a:t>
            </a:r>
            <a:r>
              <a:rPr lang="lv-LV" sz="2000" dirty="0">
                <a:latin typeface="+mj-lt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lv-LV" sz="2000" dirty="0" err="1">
                <a:latin typeface="+mj-lt"/>
                <a:ea typeface="Open Sans Light" panose="020B0306030504020204" pitchFamily="34" charset="0"/>
                <a:cs typeface="Open Sans Light" panose="020B0306030504020204" pitchFamily="34" charset="0"/>
              </a:rPr>
              <a:t>measuring</a:t>
            </a:r>
            <a:r>
              <a:rPr lang="lv-LV" sz="2000" dirty="0">
                <a:latin typeface="+mj-lt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lv-LV" sz="2000" dirty="0" err="1">
                <a:latin typeface="+mj-lt"/>
                <a:ea typeface="Open Sans Light" panose="020B0306030504020204" pitchFamily="34" charset="0"/>
                <a:cs typeface="Open Sans Light" panose="020B0306030504020204" pitchFamily="34" charset="0"/>
              </a:rPr>
              <a:t>devices</a:t>
            </a:r>
            <a:r>
              <a:rPr lang="lv-LV" sz="2000" dirty="0">
                <a:latin typeface="+mj-lt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lv-LV" sz="2000" dirty="0" err="1">
                <a:latin typeface="+mj-lt"/>
                <a:ea typeface="Open Sans Light" panose="020B0306030504020204" pitchFamily="34" charset="0"/>
                <a:cs typeface="Open Sans Light" panose="020B0306030504020204" pitchFamily="34" charset="0"/>
              </a:rPr>
              <a:t>that</a:t>
            </a:r>
            <a:r>
              <a:rPr lang="lv-LV" sz="2000" dirty="0">
                <a:latin typeface="+mj-lt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lv-LV" sz="2000" dirty="0" err="1">
                <a:latin typeface="+mj-lt"/>
                <a:ea typeface="Open Sans Light" panose="020B0306030504020204" pitchFamily="34" charset="0"/>
                <a:cs typeface="Open Sans Light" panose="020B0306030504020204" pitchFamily="34" charset="0"/>
              </a:rPr>
              <a:t>are</a:t>
            </a:r>
            <a:r>
              <a:rPr lang="lv-LV" sz="2000" dirty="0">
                <a:latin typeface="+mj-lt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lv-LV" sz="2000" dirty="0" err="1">
                <a:latin typeface="+mj-lt"/>
                <a:ea typeface="Open Sans Light" panose="020B0306030504020204" pitchFamily="34" charset="0"/>
                <a:cs typeface="Open Sans Light" panose="020B0306030504020204" pitchFamily="34" charset="0"/>
              </a:rPr>
              <a:t>battery</a:t>
            </a:r>
            <a:r>
              <a:rPr lang="lv-LV" sz="2000" dirty="0">
                <a:latin typeface="+mj-lt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lv-LV" sz="2000" dirty="0" err="1" smtClean="0">
                <a:latin typeface="+mj-lt"/>
                <a:ea typeface="Open Sans Light" panose="020B0306030504020204" pitchFamily="34" charset="0"/>
                <a:cs typeface="Open Sans Light" panose="020B0306030504020204" pitchFamily="34" charset="0"/>
              </a:rPr>
              <a:t>powered</a:t>
            </a:r>
            <a:r>
              <a:rPr lang="lv-LV" sz="2000" dirty="0" smtClean="0">
                <a:latin typeface="+mj-lt"/>
                <a:ea typeface="Open Sans Light" panose="020B0306030504020204" pitchFamily="34" charset="0"/>
                <a:cs typeface="Open Sans Light" panose="020B0306030504020204" pitchFamily="34" charset="0"/>
              </a:rPr>
              <a:t>. </a:t>
            </a:r>
            <a:r>
              <a:rPr lang="lv-LV" sz="2000" dirty="0" err="1" smtClean="0">
                <a:latin typeface="+mj-lt"/>
                <a:ea typeface="Open Sans Light" panose="020B0306030504020204" pitchFamily="34" charset="0"/>
                <a:cs typeface="Open Sans Light" panose="020B0306030504020204" pitchFamily="34" charset="0"/>
              </a:rPr>
              <a:t>By</a:t>
            </a:r>
            <a:r>
              <a:rPr lang="lv-LV" sz="2000" dirty="0" smtClean="0">
                <a:latin typeface="+mj-lt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lv-LV" sz="2000" dirty="0" err="1">
                <a:latin typeface="+mj-lt"/>
                <a:ea typeface="Open Sans Light" panose="020B0306030504020204" pitchFamily="34" charset="0"/>
                <a:cs typeface="Open Sans Light" panose="020B0306030504020204" pitchFamily="34" charset="0"/>
              </a:rPr>
              <a:t>using</a:t>
            </a:r>
            <a:r>
              <a:rPr lang="lv-LV" sz="2000" dirty="0">
                <a:latin typeface="+mj-lt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lv-LV" sz="2000" dirty="0" err="1">
                <a:latin typeface="+mj-lt"/>
                <a:ea typeface="Open Sans Light" panose="020B0306030504020204" pitchFamily="34" charset="0"/>
                <a:cs typeface="Open Sans Light" panose="020B0306030504020204" pitchFamily="34" charset="0"/>
              </a:rPr>
              <a:t>infrared</a:t>
            </a:r>
            <a:r>
              <a:rPr lang="lv-LV" sz="2000" dirty="0">
                <a:latin typeface="+mj-lt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lv-LV" sz="2000" dirty="0" err="1">
                <a:latin typeface="+mj-lt"/>
                <a:ea typeface="Open Sans Light" panose="020B0306030504020204" pitchFamily="34" charset="0"/>
                <a:cs typeface="Open Sans Light" panose="020B0306030504020204" pitchFamily="34" charset="0"/>
              </a:rPr>
              <a:t>technology</a:t>
            </a:r>
            <a:r>
              <a:rPr lang="lv-LV" sz="2000" dirty="0">
                <a:latin typeface="+mj-lt"/>
                <a:ea typeface="Open Sans Light" panose="020B0306030504020204" pitchFamily="34" charset="0"/>
                <a:cs typeface="Open Sans Light" panose="020B0306030504020204" pitchFamily="34" charset="0"/>
              </a:rPr>
              <a:t> it </a:t>
            </a:r>
            <a:r>
              <a:rPr lang="lv-LV" sz="2000" dirty="0" err="1">
                <a:latin typeface="+mj-lt"/>
                <a:ea typeface="Open Sans Light" panose="020B0306030504020204" pitchFamily="34" charset="0"/>
                <a:cs typeface="Open Sans Light" panose="020B0306030504020204" pitchFamily="34" charset="0"/>
              </a:rPr>
              <a:t>delivers</a:t>
            </a:r>
            <a:r>
              <a:rPr lang="lv-LV" sz="2000" dirty="0">
                <a:latin typeface="+mj-lt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lv-LV" sz="2000" dirty="0" err="1">
                <a:latin typeface="+mj-lt"/>
                <a:ea typeface="Open Sans Light" panose="020B0306030504020204" pitchFamily="34" charset="0"/>
                <a:cs typeface="Open Sans Light" panose="020B0306030504020204" pitchFamily="34" charset="0"/>
              </a:rPr>
              <a:t>reliable</a:t>
            </a:r>
            <a:r>
              <a:rPr lang="lv-LV" sz="2000" dirty="0">
                <a:latin typeface="+mj-lt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lv-LV" sz="2000" dirty="0" err="1">
                <a:latin typeface="+mj-lt"/>
                <a:ea typeface="Open Sans Light" panose="020B0306030504020204" pitchFamily="34" charset="0"/>
                <a:cs typeface="Open Sans Light" panose="020B0306030504020204" pitchFamily="34" charset="0"/>
              </a:rPr>
              <a:t>data</a:t>
            </a:r>
            <a:r>
              <a:rPr lang="lv-LV" sz="2000" dirty="0">
                <a:latin typeface="+mj-lt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lv-LV" sz="2000" dirty="0" err="1">
                <a:latin typeface="+mj-lt"/>
                <a:ea typeface="Open Sans Light" panose="020B0306030504020204" pitchFamily="34" charset="0"/>
                <a:cs typeface="Open Sans Light" panose="020B0306030504020204" pitchFamily="34" charset="0"/>
              </a:rPr>
              <a:t>for</a:t>
            </a:r>
            <a:r>
              <a:rPr lang="lv-LV" sz="2000" dirty="0">
                <a:latin typeface="+mj-lt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lv-LV" sz="2000" dirty="0" err="1">
                <a:latin typeface="+mj-lt"/>
                <a:ea typeface="Open Sans Light" panose="020B0306030504020204" pitchFamily="34" charset="0"/>
                <a:cs typeface="Open Sans Light" panose="020B0306030504020204" pitchFamily="34" charset="0"/>
              </a:rPr>
              <a:t>your</a:t>
            </a:r>
            <a:r>
              <a:rPr lang="lv-LV" sz="2000" dirty="0">
                <a:latin typeface="+mj-lt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lv-LV" sz="2000" dirty="0" err="1">
                <a:latin typeface="+mj-lt"/>
                <a:ea typeface="Open Sans Light" panose="020B0306030504020204" pitchFamily="34" charset="0"/>
                <a:cs typeface="Open Sans Light" panose="020B0306030504020204" pitchFamily="34" charset="0"/>
              </a:rPr>
              <a:t>business</a:t>
            </a:r>
            <a:r>
              <a:rPr lang="lv-LV" sz="2000" dirty="0">
                <a:latin typeface="+mj-lt"/>
                <a:ea typeface="Open Sans Light" panose="020B0306030504020204" pitchFamily="34" charset="0"/>
                <a:cs typeface="Open Sans Light" panose="020B0306030504020204" pitchFamily="34" charset="0"/>
              </a:rPr>
              <a:t>.</a:t>
            </a:r>
            <a:endParaRPr lang="en-US" sz="2000" dirty="0">
              <a:latin typeface="+mj-lt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="" xmlns:a16="http://schemas.microsoft.com/office/drawing/2014/main" id="{31CEB485-D444-4B40-AD6C-195B4BA7B20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7193" y="1545702"/>
            <a:ext cx="4566991" cy="4578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38151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413</TotalTime>
  <Words>831</Words>
  <Application>Microsoft Office PowerPoint</Application>
  <PresentationFormat>Widescreen</PresentationFormat>
  <Paragraphs>102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9" baseType="lpstr">
      <vt:lpstr>Arial</vt:lpstr>
      <vt:lpstr>Arial Black</vt:lpstr>
      <vt:lpstr>Calibri</vt:lpstr>
      <vt:lpstr>Calibri Light</vt:lpstr>
      <vt:lpstr>Open Sans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Kārlis Zemītis</dc:creator>
  <cp:lastModifiedBy>Vizma Bramane</cp:lastModifiedBy>
  <cp:revision>46</cp:revision>
  <dcterms:created xsi:type="dcterms:W3CDTF">2017-07-18T09:58:41Z</dcterms:created>
  <dcterms:modified xsi:type="dcterms:W3CDTF">2018-03-23T13:13:13Z</dcterms:modified>
</cp:coreProperties>
</file>