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0"/>
  </p:handoutMasterIdLst>
  <p:sldIdLst>
    <p:sldId id="256" r:id="rId2"/>
    <p:sldId id="259" r:id="rId3"/>
    <p:sldId id="260" r:id="rId4"/>
    <p:sldId id="262" r:id="rId5"/>
    <p:sldId id="264" r:id="rId6"/>
    <p:sldId id="271" r:id="rId7"/>
    <p:sldId id="266" r:id="rId8"/>
    <p:sldId id="269" r:id="rId9"/>
    <p:sldId id="265" r:id="rId10"/>
    <p:sldId id="263" r:id="rId11"/>
    <p:sldId id="270" r:id="rId12"/>
    <p:sldId id="272" r:id="rId13"/>
    <p:sldId id="273" r:id="rId14"/>
    <p:sldId id="261" r:id="rId15"/>
    <p:sldId id="274" r:id="rId16"/>
    <p:sldId id="275" r:id="rId17"/>
    <p:sldId id="278" r:id="rId18"/>
    <p:sldId id="277" r:id="rId19"/>
    <p:sldId id="276" r:id="rId20"/>
    <p:sldId id="279" r:id="rId21"/>
    <p:sldId id="280" r:id="rId22"/>
    <p:sldId id="281" r:id="rId23"/>
    <p:sldId id="268" r:id="rId24"/>
    <p:sldId id="267" r:id="rId25"/>
    <p:sldId id="282" r:id="rId26"/>
    <p:sldId id="285" r:id="rId27"/>
    <p:sldId id="283" r:id="rId28"/>
    <p:sldId id="284" r:id="rId29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nese\Letera\Kopsapulces\2016\Anketu_apkopojums_2015-2016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explosion val="3"/>
            <c:extLst>
              <c:ext xmlns:c16="http://schemas.microsoft.com/office/drawing/2014/chart" uri="{C3380CC4-5D6E-409C-BE32-E72D297353CC}">
                <c16:uniqueId val="{00000000-913F-4973-B1BF-CFD1D1BED4D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2-913F-4973-B1BF-CFD1D1BED4D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913F-4973-B1BF-CFD1D1BED4D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913F-4973-B1BF-CFD1D1BED4DE}"/>
              </c:ext>
            </c:extLst>
          </c:dPt>
          <c:dLbls>
            <c:dLbl>
              <c:idx val="0"/>
              <c:layout>
                <c:manualLayout>
                  <c:x val="-0.26760076345071843"/>
                  <c:y val="7.860892230092553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 baseline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defRPr>
                    </a:pPr>
                    <a:fld id="{FFD570B9-1B73-4134-A8F8-9A5B442324C3}" type="CATEGORYNAME">
                      <a:rPr lang="en-US" smtClean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2000" b="1" baseline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:fld id="{FF011ACF-DE57-47D7-9EC7-C1EDBEC3F854}" type="PERCENTAGE">
                      <a:rPr lang="en-US" baseline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2000" b="1" baseline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[PERCENTAGE]</a:t>
                    </a:fld>
                    <a:r>
                      <a:rPr lang="en-US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(5)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56105623644245"/>
                      <c:h val="0.488599320458475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13F-4973-B1BF-CFD1D1BED4DE}"/>
                </c:ext>
              </c:extLst>
            </c:dLbl>
            <c:dLbl>
              <c:idx val="1"/>
              <c:layout>
                <c:manualLayout>
                  <c:x val="0.23853539278741367"/>
                  <c:y val="-0.2444277814913352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 baseline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defRPr>
                    </a:pPr>
                    <a:fld id="{5C6AC9D9-631A-4CCF-93AC-3FE60F1E651D}" type="CATEGORYNAME">
                      <a:rPr lang="en-US" smtClean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2000" b="1" baseline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</a:p>
                  <a:p>
                    <a:pPr>
                      <a:defRPr sz="2000" b="1" baseline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defRPr>
                    </a:pPr>
                    <a:fld id="{ACA3BADF-9CE1-444F-B9B6-55FD16B25383}" type="PERCENTAGE">
                      <a:rPr lang="en-US" baseline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2000" b="1" baseline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[PERCENTAGE]</a:t>
                    </a:fld>
                    <a:r>
                      <a:rPr lang="en-US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(12)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4430576136299"/>
                      <c:h val="0.399512741928168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13F-4973-B1BF-CFD1D1BED4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3F-4973-B1BF-CFD1D1BED4D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3F-4973-B1BF-CFD1D1BED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BiedruVērt!$B$4:$E$4</c:f>
              <c:strCache>
                <c:ptCount val="4"/>
                <c:pt idx="0">
                  <c:v>Ļoti labi</c:v>
                </c:pt>
                <c:pt idx="1">
                  <c:v>Labi</c:v>
                </c:pt>
                <c:pt idx="2">
                  <c:v>Vidēji</c:v>
                </c:pt>
                <c:pt idx="3">
                  <c:v>Vāji</c:v>
                </c:pt>
              </c:strCache>
            </c:strRef>
          </c:cat>
          <c:val>
            <c:numRef>
              <c:f>BiedruVērt!$B$5:$E$5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3F-4973-B1BF-CFD1D1BED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05188199724032"/>
          <c:y val="1.8177755233305549E-2"/>
          <c:w val="0.64362341482176066"/>
          <c:h val="0.83179458813713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12-42F2-BF4B-78907E9422C6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12-42F2-BF4B-78907E9422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12-42F2-BF4B-78907E9422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12-42F2-BF4B-78907E9422C6}"/>
              </c:ext>
            </c:extLst>
          </c:dPt>
          <c:dLbls>
            <c:dLbl>
              <c:idx val="0"/>
              <c:layout>
                <c:manualLayout>
                  <c:x val="-0.25451837997397142"/>
                  <c:y val="-3.5067604501244576E-2"/>
                </c:manualLayout>
              </c:layout>
              <c:tx>
                <c:rich>
                  <a:bodyPr/>
                  <a:lstStyle/>
                  <a:p>
                    <a:fld id="{6B267C00-57AB-4A9C-982D-8F8607CBC6FD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DCC5855-7241-49B3-A302-FB3F4772FD6E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  <a:p>
                    <a:r>
                      <a:rPr lang="en-US" baseline="0" dirty="0"/>
                      <a:t>(15)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712-42F2-BF4B-78907E9422C6}"/>
                </c:ext>
              </c:extLst>
            </c:dLbl>
            <c:dLbl>
              <c:idx val="1"/>
              <c:layout>
                <c:manualLayout>
                  <c:x val="0.22544550352258599"/>
                  <c:y val="-4.0662085913959548E-3"/>
                </c:manualLayout>
              </c:layout>
              <c:tx>
                <c:rich>
                  <a:bodyPr/>
                  <a:lstStyle/>
                  <a:p>
                    <a:fld id="{8ED6D78B-3F7F-4E94-9786-B6DFFA08B425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  <a:p>
                    <a:fld id="{8EC12450-0EC8-4077-8BD4-40F1CA8C47EA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  <a:p>
                    <a:r>
                      <a:rPr lang="en-US" baseline="0"/>
                      <a:t>(13)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12-42F2-BF4B-78907E9422C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12-42F2-BF4B-78907E9422C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12-42F2-BF4B-78907E9422C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BiedruVērt!$B$45:$E$45</c:f>
              <c:strCache>
                <c:ptCount val="4"/>
                <c:pt idx="0">
                  <c:v>Ļoti labi</c:v>
                </c:pt>
                <c:pt idx="1">
                  <c:v>Labi</c:v>
                </c:pt>
                <c:pt idx="2">
                  <c:v>Vidēji</c:v>
                </c:pt>
                <c:pt idx="3">
                  <c:v>Vāji</c:v>
                </c:pt>
              </c:strCache>
            </c:strRef>
          </c:cat>
          <c:val>
            <c:numRef>
              <c:f>BiedruVērt!$B$46:$E$46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12-42F2-BF4B-78907E942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724998364124161E-2"/>
          <c:y val="1.8177772959103004E-2"/>
          <c:w val="0.64362341482176066"/>
          <c:h val="0.831794588137132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0-4EA9-88C0-045D9708F880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0-4EA9-88C0-045D9708F88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70-4EA9-88C0-045D9708F880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0-4EA9-88C0-045D9708F880}"/>
              </c:ext>
            </c:extLst>
          </c:dPt>
          <c:dLbls>
            <c:dLbl>
              <c:idx val="0"/>
              <c:layout>
                <c:manualLayout>
                  <c:x val="-0.2685374164599823"/>
                  <c:y val="-8.9388773943476232E-2"/>
                </c:manualLayout>
              </c:layout>
              <c:tx>
                <c:rich>
                  <a:bodyPr/>
                  <a:lstStyle/>
                  <a:p>
                    <a:fld id="{0009B37E-2058-42E6-8789-6ADFE8E3DED8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  </a:t>
                    </a:r>
                    <a:fld id="{E3B2DFCB-9D0E-45FE-AFD2-DB318DBB4BF3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  <a:p>
                    <a:r>
                      <a:rPr lang="en-US" baseline="0"/>
                      <a:t>(13)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70-4EA9-88C0-045D9708F8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B323A09-D644-4DC8-B6A6-3729F50020F1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4CE65120-4634-4155-BF3F-57BF54F7FDFD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  <a:p>
                    <a:r>
                      <a:rPr lang="en-US" baseline="0"/>
                      <a:t>(12)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A70-4EA9-88C0-045D9708F88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70-4EA9-88C0-045D9708F88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0-4EA9-88C0-045D9708F88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BiedruVērt!$B$45:$E$45</c:f>
              <c:strCache>
                <c:ptCount val="4"/>
                <c:pt idx="0">
                  <c:v>Ļoti labi</c:v>
                </c:pt>
                <c:pt idx="1">
                  <c:v>Labi</c:v>
                </c:pt>
                <c:pt idx="2">
                  <c:v>Vidēji</c:v>
                </c:pt>
                <c:pt idx="3">
                  <c:v>Vāji</c:v>
                </c:pt>
              </c:strCache>
            </c:strRef>
          </c:cat>
          <c:val>
            <c:numRef>
              <c:f>BiedruVērt!$B$46:$E$46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70-4EA9-88C0-045D9708F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99244588886225"/>
          <c:y val="0.10078649807328305"/>
          <c:w val="0.19622512559891228"/>
          <c:h val="0.50295941922922283"/>
        </c:manualLayout>
      </c:layout>
      <c:overlay val="0"/>
      <c:txPr>
        <a:bodyPr/>
        <a:lstStyle/>
        <a:p>
          <a:pPr>
            <a:defRPr sz="1400"/>
          </a:pPr>
          <a:endParaRPr lang="lv-LV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8C974-F7BD-4CD4-9004-49A0CAB813BB}" type="datetimeFigureOut">
              <a:rPr lang="lv-LV" smtClean="0"/>
              <a:t>04.04.2018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F28A-1347-4A72-BB85-6885524B8CA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8788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775202"/>
            <a:ext cx="8361229" cy="2098226"/>
          </a:xfrm>
        </p:spPr>
        <p:txBody>
          <a:bodyPr/>
          <a:lstStyle/>
          <a:p>
            <a:r>
              <a:rPr lang="lv-LV" sz="4800" b="1" dirty="0">
                <a:latin typeface="+mn-lt"/>
                <a:cs typeface="Calibri" panose="020F0502020204030204" pitchFamily="34" charset="0"/>
              </a:rPr>
              <a:t>Ziņojums par LETERA darbību 2017.gadā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4" y="4595696"/>
            <a:ext cx="6831673" cy="1086237"/>
          </a:xfrm>
        </p:spPr>
        <p:txBody>
          <a:bodyPr/>
          <a:lstStyle/>
          <a:p>
            <a:r>
              <a:rPr lang="lv-LV" dirty="0"/>
              <a:t>Biedru sapulce, 2018. gada 26. marts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476" y="430659"/>
            <a:ext cx="50752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0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557" y="1777917"/>
            <a:ext cx="5728251" cy="5222543"/>
          </a:xfrm>
        </p:spPr>
        <p:txBody>
          <a:bodyPr>
            <a:normAutofit lnSpcReduction="10000"/>
          </a:bodyPr>
          <a:lstStyle/>
          <a:p>
            <a:endParaRPr lang="lv-LV" dirty="0"/>
          </a:p>
          <a:p>
            <a:r>
              <a:rPr lang="lv-LV" sz="2400" dirty="0"/>
              <a:t>    Dizains</a:t>
            </a:r>
          </a:p>
          <a:p>
            <a:r>
              <a:rPr lang="lv-LV" sz="2400" dirty="0"/>
              <a:t>    Telemātika un loģistika</a:t>
            </a:r>
          </a:p>
          <a:p>
            <a:r>
              <a:rPr lang="lv-LV" sz="2400" dirty="0"/>
              <a:t>    Telemehānika un loģistika</a:t>
            </a:r>
          </a:p>
          <a:p>
            <a:r>
              <a:rPr lang="lv-LV" sz="2400" dirty="0"/>
              <a:t>    Ražošanas inženierzinības un vadība</a:t>
            </a:r>
          </a:p>
          <a:p>
            <a:r>
              <a:rPr lang="lv-LV" sz="2400" dirty="0"/>
              <a:t>    Fizikālās zinātnes</a:t>
            </a:r>
          </a:p>
          <a:p>
            <a:r>
              <a:rPr lang="lv-LV" sz="2400" dirty="0"/>
              <a:t>    Matemātika un statistika</a:t>
            </a:r>
          </a:p>
          <a:p>
            <a:r>
              <a:rPr lang="lv-LV" sz="2400" dirty="0"/>
              <a:t>    Datorzinātnes</a:t>
            </a:r>
          </a:p>
          <a:p>
            <a:r>
              <a:rPr lang="lv-LV" sz="2400" dirty="0"/>
              <a:t>    Inženierzinātnes un tehnoloģijas</a:t>
            </a:r>
          </a:p>
          <a:p>
            <a:r>
              <a:rPr lang="lv-LV" sz="2400" dirty="0"/>
              <a:t>    Ražošana un pārstrāde</a:t>
            </a:r>
          </a:p>
          <a:p>
            <a:r>
              <a:rPr lang="lv-LV" sz="2400" dirty="0"/>
              <a:t>    Vides aizsardzība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en-US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8409" y="410817"/>
            <a:ext cx="9150626" cy="1451114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Uzņēmumu darbinieku prasmju pilnveidošana – apmācību jomas:</a:t>
            </a:r>
          </a:p>
        </p:txBody>
      </p:sp>
      <p:sp>
        <p:nvSpPr>
          <p:cNvPr id="6" name="Oval 5"/>
          <p:cNvSpPr/>
          <p:nvPr/>
        </p:nvSpPr>
        <p:spPr>
          <a:xfrm>
            <a:off x="7494253" y="2985052"/>
            <a:ext cx="3004782" cy="277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7682317" y="3193774"/>
            <a:ext cx="25988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b="1" dirty="0">
                <a:solidFill>
                  <a:srgbClr val="335B74"/>
                </a:solidFill>
                <a:cs typeface="Calibri" panose="020F0502020204030204" pitchFamily="34" charset="0"/>
              </a:rPr>
              <a:t>ESF atbalsts:</a:t>
            </a:r>
          </a:p>
          <a:p>
            <a:pPr algn="ctr"/>
            <a:r>
              <a:rPr lang="lv-LV" sz="4000" b="1" dirty="0">
                <a:solidFill>
                  <a:srgbClr val="335B74"/>
                </a:solidFill>
                <a:cs typeface="Calibri" panose="020F0502020204030204" pitchFamily="34" charset="0"/>
              </a:rPr>
              <a:t>līdz 70%</a:t>
            </a:r>
          </a:p>
        </p:txBody>
      </p:sp>
    </p:spTree>
    <p:extLst>
      <p:ext uri="{BB962C8B-B14F-4D97-AF65-F5344CB8AC3E}">
        <p14:creationId xmlns:p14="http://schemas.microsoft.com/office/powerpoint/2010/main" val="75986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826" y="383823"/>
            <a:ext cx="7113105" cy="1451114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Atbalsts jaunu</a:t>
            </a:r>
            <a:b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produktu un tehnoloģiju izstrādei</a:t>
            </a:r>
          </a:p>
        </p:txBody>
      </p:sp>
      <p:sp>
        <p:nvSpPr>
          <p:cNvPr id="3" name="Oval 2"/>
          <p:cNvSpPr/>
          <p:nvPr/>
        </p:nvSpPr>
        <p:spPr>
          <a:xfrm>
            <a:off x="1810742" y="3747757"/>
            <a:ext cx="1967629" cy="181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/>
          <p:cNvSpPr txBox="1"/>
          <p:nvPr/>
        </p:nvSpPr>
        <p:spPr>
          <a:xfrm>
            <a:off x="2192079" y="4111423"/>
            <a:ext cx="1169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5" name="Oval 4"/>
          <p:cNvSpPr/>
          <p:nvPr/>
        </p:nvSpPr>
        <p:spPr>
          <a:xfrm>
            <a:off x="4860918" y="3741836"/>
            <a:ext cx="1967629" cy="181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5232900" y="4090462"/>
            <a:ext cx="1223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4300" y="3500948"/>
            <a:ext cx="4036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rgbClr val="335B74"/>
                </a:solidFill>
                <a:cs typeface="Calibri" panose="020F0502020204030204" pitchFamily="34" charset="0"/>
              </a:rPr>
              <a:t>4 571 437 EUR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5020" y="2757446"/>
            <a:ext cx="2637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</a:rPr>
              <a:t>Projekta partneru skaits</a:t>
            </a:r>
          </a:p>
          <a:p>
            <a:endParaRPr lang="lv-LV" sz="2800" dirty="0">
              <a:solidFill>
                <a:srgbClr val="335B74"/>
              </a:solidFill>
            </a:endParaRPr>
          </a:p>
          <a:p>
            <a:endParaRPr lang="lv-LV" sz="2800" dirty="0">
              <a:solidFill>
                <a:srgbClr val="335B7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0841" y="2757446"/>
            <a:ext cx="488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  <a:ea typeface="Calibri" panose="020F0502020204030204" pitchFamily="34" charset="0"/>
              </a:rPr>
              <a:t>Partneru ieguldījums P&amp;A </a:t>
            </a:r>
          </a:p>
          <a:p>
            <a:pPr algn="ctr"/>
            <a:r>
              <a:rPr lang="lv-LV" sz="2000" dirty="0">
                <a:solidFill>
                  <a:srgbClr val="335B74"/>
                </a:solidFill>
                <a:ea typeface="Calibri" panose="020F0502020204030204" pitchFamily="34" charset="0"/>
              </a:rPr>
              <a:t>(01.06.2016. līdz 31.12.2017)</a:t>
            </a:r>
            <a:endParaRPr lang="lv-LV" sz="2000" dirty="0">
              <a:solidFill>
                <a:srgbClr val="335B74"/>
              </a:solidFill>
            </a:endParaRPr>
          </a:p>
          <a:p>
            <a:endParaRPr lang="lv-LV" sz="2400" dirty="0">
              <a:solidFill>
                <a:srgbClr val="335B7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1015" y="2717593"/>
            <a:ext cx="20737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</a:rPr>
              <a:t>Pētījumu </a:t>
            </a:r>
          </a:p>
          <a:p>
            <a:pPr algn="ctr"/>
            <a:r>
              <a:rPr lang="lv-LV" sz="2800" dirty="0">
                <a:solidFill>
                  <a:srgbClr val="335B74"/>
                </a:solidFill>
              </a:rPr>
              <a:t>skaits</a:t>
            </a:r>
          </a:p>
          <a:p>
            <a:endParaRPr lang="lv-LV" sz="2800" dirty="0"/>
          </a:p>
          <a:p>
            <a:endParaRPr lang="lv-LV" sz="2800" dirty="0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931" y="238636"/>
            <a:ext cx="3779837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0005" y="5838793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335B74"/>
                </a:solidFill>
              </a:rPr>
              <a:t>RTU, LU CFI, EDI un PSKUS</a:t>
            </a:r>
            <a:endParaRPr lang="lv-LV" sz="2000" b="1" dirty="0">
              <a:solidFill>
                <a:srgbClr val="335B7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7259" y="4448994"/>
            <a:ext cx="404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  <a:ea typeface="Calibri" panose="020F0502020204030204" pitchFamily="34" charset="0"/>
              </a:rPr>
              <a:t>ESF atbalsts</a:t>
            </a:r>
            <a:endParaRPr lang="lv-LV" sz="2800" dirty="0">
              <a:solidFill>
                <a:srgbClr val="335B7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4300" y="4912052"/>
            <a:ext cx="403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rgbClr val="335B74"/>
                </a:solidFill>
                <a:cs typeface="Calibri" panose="020F0502020204030204" pitchFamily="34" charset="0"/>
              </a:rPr>
              <a:t>2 297 717 EUR</a:t>
            </a:r>
          </a:p>
          <a:p>
            <a:pPr algn="ctr"/>
            <a:r>
              <a:rPr lang="lv-LV" sz="3600" dirty="0">
                <a:solidFill>
                  <a:srgbClr val="335B74"/>
                </a:solidFill>
                <a:cs typeface="Calibri" panose="020F0502020204030204" pitchFamily="34" charset="0"/>
              </a:rPr>
              <a:t>(50,26%)</a:t>
            </a:r>
          </a:p>
        </p:txBody>
      </p:sp>
    </p:spTree>
    <p:extLst>
      <p:ext uri="{BB962C8B-B14F-4D97-AF65-F5344CB8AC3E}">
        <p14:creationId xmlns:p14="http://schemas.microsoft.com/office/powerpoint/2010/main" val="343789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401807" y="2335696"/>
            <a:ext cx="3117105" cy="31120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558" y="1777917"/>
            <a:ext cx="4920018" cy="5222543"/>
          </a:xfrm>
        </p:spPr>
        <p:txBody>
          <a:bodyPr>
            <a:normAutofit/>
          </a:bodyPr>
          <a:lstStyle/>
          <a:p>
            <a:endParaRPr lang="lv-LV" dirty="0"/>
          </a:p>
          <a:p>
            <a:r>
              <a:rPr lang="lv-LV" sz="3200" dirty="0" err="1"/>
              <a:t>CeBIT</a:t>
            </a:r>
            <a:r>
              <a:rPr lang="lv-LV" sz="3200" dirty="0"/>
              <a:t> </a:t>
            </a:r>
          </a:p>
          <a:p>
            <a:r>
              <a:rPr lang="lv-LV" sz="3200" dirty="0" err="1"/>
              <a:t>Hannover</a:t>
            </a:r>
            <a:r>
              <a:rPr lang="lv-LV" sz="3200" dirty="0"/>
              <a:t> </a:t>
            </a:r>
            <a:r>
              <a:rPr lang="lv-LV" sz="3200" dirty="0" err="1"/>
              <a:t>Messe</a:t>
            </a:r>
            <a:r>
              <a:rPr lang="lv-LV" sz="3200" dirty="0"/>
              <a:t> </a:t>
            </a:r>
          </a:p>
          <a:p>
            <a:r>
              <a:rPr lang="lv-LV" sz="3200" dirty="0" err="1"/>
              <a:t>smthybridpackaging</a:t>
            </a:r>
            <a:r>
              <a:rPr lang="lv-LV" sz="3200" dirty="0"/>
              <a:t> </a:t>
            </a:r>
          </a:p>
          <a:p>
            <a:r>
              <a:rPr lang="lv-LV" sz="3200" dirty="0"/>
              <a:t>SDW (</a:t>
            </a:r>
            <a:r>
              <a:rPr lang="lv-LV" sz="3200" dirty="0" err="1"/>
              <a:t>security</a:t>
            </a:r>
            <a:r>
              <a:rPr lang="lv-LV" sz="3200" dirty="0"/>
              <a:t> </a:t>
            </a:r>
            <a:r>
              <a:rPr lang="lv-LV" sz="3200" dirty="0" err="1"/>
              <a:t>document</a:t>
            </a:r>
            <a:r>
              <a:rPr lang="lv-LV" sz="3200" dirty="0"/>
              <a:t> </a:t>
            </a:r>
            <a:r>
              <a:rPr lang="lv-LV" sz="3200" dirty="0" err="1"/>
              <a:t>professionals</a:t>
            </a:r>
            <a:r>
              <a:rPr lang="lv-LV" sz="3200" dirty="0"/>
              <a:t>) </a:t>
            </a:r>
          </a:p>
          <a:p>
            <a:r>
              <a:rPr lang="lv-LV" sz="3200" dirty="0" err="1"/>
              <a:t>productronica</a:t>
            </a:r>
            <a:endParaRPr lang="lv-LV" sz="3200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en-US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3878" y="685800"/>
            <a:ext cx="9150626" cy="824948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2017.gadā apmeklētās izstādes: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1008" y="2936274"/>
            <a:ext cx="2825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  <a:cs typeface="Calibri" panose="020F0502020204030204" pitchFamily="34" charset="0"/>
              </a:rPr>
              <a:t>38 dalībnieki no 14 uzņēmumiem</a:t>
            </a:r>
          </a:p>
        </p:txBody>
      </p:sp>
    </p:spTree>
    <p:extLst>
      <p:ext uri="{BB962C8B-B14F-4D97-AF65-F5344CB8AC3E}">
        <p14:creationId xmlns:p14="http://schemas.microsoft.com/office/powerpoint/2010/main" val="319292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204" y="0"/>
            <a:ext cx="2855795" cy="38077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312" y="1673556"/>
            <a:ext cx="7799202" cy="5222543"/>
          </a:xfrm>
        </p:spPr>
        <p:txBody>
          <a:bodyPr>
            <a:noAutofit/>
          </a:bodyPr>
          <a:lstStyle/>
          <a:p>
            <a:endParaRPr lang="lv-LV" sz="3000" dirty="0"/>
          </a:p>
          <a:p>
            <a:r>
              <a:rPr lang="lv-LV" sz="3000" b="1" dirty="0" err="1"/>
              <a:t>Hannover</a:t>
            </a:r>
            <a:r>
              <a:rPr lang="lv-LV" sz="3000" b="1" dirty="0"/>
              <a:t> </a:t>
            </a:r>
            <a:r>
              <a:rPr lang="lv-LV" sz="3000" b="1" dirty="0" err="1"/>
              <a:t>Messe</a:t>
            </a:r>
            <a:r>
              <a:rPr lang="lv-LV" sz="3000" b="1" dirty="0"/>
              <a:t> </a:t>
            </a:r>
            <a:r>
              <a:rPr lang="lv-LV" sz="3000" dirty="0"/>
              <a:t>– Hannovere, 23.-27.aprīlis</a:t>
            </a:r>
          </a:p>
          <a:p>
            <a:r>
              <a:rPr lang="lv-LV" sz="3000" b="1" dirty="0" err="1"/>
              <a:t>smthybridpackaging</a:t>
            </a:r>
            <a:r>
              <a:rPr lang="lv-LV" sz="3000" dirty="0"/>
              <a:t> – Nirnberga, 5.-7.jūnijs</a:t>
            </a:r>
          </a:p>
          <a:p>
            <a:r>
              <a:rPr lang="lv-LV" sz="3000" b="1" dirty="0" err="1"/>
              <a:t>CeBIT</a:t>
            </a:r>
            <a:r>
              <a:rPr lang="lv-LV" sz="3000" dirty="0"/>
              <a:t> - Hannovere, 11.-15.jūnijs</a:t>
            </a:r>
          </a:p>
          <a:p>
            <a:r>
              <a:rPr lang="lv-LV" sz="3000" b="1" dirty="0" err="1"/>
              <a:t>European</a:t>
            </a:r>
            <a:r>
              <a:rPr lang="lv-LV" sz="3000" b="1" dirty="0"/>
              <a:t> </a:t>
            </a:r>
            <a:r>
              <a:rPr lang="lv-LV" sz="3000" b="1" dirty="0" err="1"/>
              <a:t>Utility</a:t>
            </a:r>
            <a:r>
              <a:rPr lang="lv-LV" sz="3000" b="1" dirty="0"/>
              <a:t> </a:t>
            </a:r>
            <a:r>
              <a:rPr lang="lv-LV" sz="3000" b="1" dirty="0" err="1"/>
              <a:t>Week</a:t>
            </a:r>
            <a:r>
              <a:rPr lang="lv-LV" sz="3000" b="1" dirty="0"/>
              <a:t> </a:t>
            </a:r>
            <a:r>
              <a:rPr lang="lv-LV" sz="3000" dirty="0"/>
              <a:t>– Vīne, 6.-8.novembris</a:t>
            </a:r>
          </a:p>
          <a:p>
            <a:r>
              <a:rPr lang="lv-LV" sz="3000" b="1" dirty="0" err="1"/>
              <a:t>electronica</a:t>
            </a:r>
            <a:r>
              <a:rPr lang="lv-LV" sz="3000" dirty="0"/>
              <a:t> - Minhene, 13.-16.novembris</a:t>
            </a:r>
          </a:p>
          <a:p>
            <a:r>
              <a:rPr lang="lv-LV" sz="3000" b="1" dirty="0" err="1"/>
              <a:t>Trustech</a:t>
            </a:r>
            <a:r>
              <a:rPr lang="lv-LV" sz="3000" dirty="0"/>
              <a:t> – Kannas, 27.-29.novembris</a:t>
            </a:r>
          </a:p>
          <a:p>
            <a:pPr marL="0" indent="0">
              <a:buNone/>
            </a:pPr>
            <a:endParaRPr lang="lv-LV" sz="3000" dirty="0"/>
          </a:p>
          <a:p>
            <a:endParaRPr lang="lv-LV" sz="3000" dirty="0"/>
          </a:p>
          <a:p>
            <a:pPr marL="0" indent="0">
              <a:buNone/>
            </a:pPr>
            <a:endParaRPr lang="en-US" sz="3000" dirty="0"/>
          </a:p>
          <a:p>
            <a:endParaRPr lang="lv-LV" sz="3000" dirty="0"/>
          </a:p>
          <a:p>
            <a:endParaRPr lang="lv-LV" sz="3000" dirty="0"/>
          </a:p>
          <a:p>
            <a:endParaRPr lang="lv-LV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6312" y="414598"/>
            <a:ext cx="9581322" cy="1258958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2018.gadā apmeklēt </a:t>
            </a:r>
            <a:b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plānotās izstādes:</a:t>
            </a:r>
          </a:p>
        </p:txBody>
      </p:sp>
      <p:sp>
        <p:nvSpPr>
          <p:cNvPr id="6" name="Oval 5"/>
          <p:cNvSpPr/>
          <p:nvPr/>
        </p:nvSpPr>
        <p:spPr>
          <a:xfrm>
            <a:off x="9187765" y="4067037"/>
            <a:ext cx="2786900" cy="2638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9281797" y="4389328"/>
            <a:ext cx="25988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b="1" dirty="0">
                <a:solidFill>
                  <a:srgbClr val="335B74"/>
                </a:solidFill>
                <a:cs typeface="Calibri" panose="020F0502020204030204" pitchFamily="34" charset="0"/>
              </a:rPr>
              <a:t>ESF atbalsts:</a:t>
            </a:r>
          </a:p>
          <a:p>
            <a:pPr algn="ctr"/>
            <a:r>
              <a:rPr lang="lv-LV" sz="4000" b="1" dirty="0">
                <a:solidFill>
                  <a:srgbClr val="335B74"/>
                </a:solidFill>
                <a:cs typeface="Calibri" panose="020F0502020204030204" pitchFamily="34" charset="0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53946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7313" y="-96216"/>
            <a:ext cx="2710068" cy="378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99322" y="414598"/>
            <a:ext cx="8073887" cy="2575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ERAF projekts </a:t>
            </a:r>
          </a:p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"Latvijas Elektronikas un elektrotehnikas</a:t>
            </a:r>
          </a:p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nozares klasteris"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6312" y="2990490"/>
            <a:ext cx="7368207" cy="5222543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  <a:p>
            <a:r>
              <a:rPr lang="lv-LV" sz="3200" dirty="0"/>
              <a:t>Dalībnieku skaits kopā 36</a:t>
            </a:r>
          </a:p>
          <a:p>
            <a:pPr marL="0" indent="0">
              <a:buNone/>
            </a:pPr>
            <a:r>
              <a:rPr lang="lv-LV" sz="3200" dirty="0"/>
              <a:t>t.sk. 30 uzņēmumi</a:t>
            </a:r>
          </a:p>
          <a:p>
            <a:pPr marL="0" indent="0">
              <a:buNone/>
            </a:pPr>
            <a:r>
              <a:rPr lang="lv-LV" sz="3200" dirty="0"/>
              <a:t>        6 izglītības iestādes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lv-LV" dirty="0"/>
          </a:p>
          <a:p>
            <a:endParaRPr lang="lv-LV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8" name="Oval 7"/>
          <p:cNvSpPr/>
          <p:nvPr/>
        </p:nvSpPr>
        <p:spPr>
          <a:xfrm>
            <a:off x="9281797" y="4091780"/>
            <a:ext cx="2633174" cy="2534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9281797" y="4389328"/>
            <a:ext cx="25988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b="1" dirty="0">
                <a:solidFill>
                  <a:srgbClr val="335B74"/>
                </a:solidFill>
                <a:cs typeface="Calibri" panose="020F0502020204030204" pitchFamily="34" charset="0"/>
              </a:rPr>
              <a:t>ESF atbalsts:</a:t>
            </a:r>
          </a:p>
          <a:p>
            <a:pPr algn="ctr"/>
            <a:r>
              <a:rPr lang="lv-LV" sz="4000" b="1" dirty="0">
                <a:solidFill>
                  <a:srgbClr val="335B74"/>
                </a:solidFill>
                <a:cs typeface="Calibri" panose="020F0502020204030204" pitchFamily="34" charset="0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348525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08" y="5224670"/>
            <a:ext cx="10356574" cy="1540565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v-LV" sz="4900" b="1" dirty="0">
                <a:latin typeface="+mn-lt"/>
                <a:cs typeface="Calibri" panose="020F0502020204030204" pitchFamily="34" charset="0"/>
              </a:rPr>
              <a:t>Nozares izglītība</a:t>
            </a:r>
            <a:endParaRPr lang="lv-LV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893" y="0"/>
            <a:ext cx="3705915" cy="1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243" y="-1"/>
            <a:ext cx="6897757" cy="45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08" y="5224670"/>
            <a:ext cx="10356574" cy="1540565"/>
          </a:xfrm>
        </p:spPr>
        <p:txBody>
          <a:bodyPr>
            <a:normAutofit fontScale="90000"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v-LV" sz="4900" b="1" dirty="0">
                <a:latin typeface="+mn-lt"/>
                <a:cs typeface="Calibri" panose="020F0502020204030204" pitchFamily="34" charset="0"/>
              </a:rPr>
              <a:t>Nozares popularizēšana,</a:t>
            </a:r>
            <a:br>
              <a:rPr lang="lv-LV" sz="4900" b="1" dirty="0">
                <a:latin typeface="+mn-lt"/>
                <a:cs typeface="Calibri" panose="020F0502020204030204" pitchFamily="34" charset="0"/>
              </a:rPr>
            </a:br>
            <a:r>
              <a:rPr lang="lv-LV" sz="4900" b="1" dirty="0">
                <a:latin typeface="+mn-lt"/>
                <a:cs typeface="Calibri" panose="020F0502020204030204" pitchFamily="34" charset="0"/>
              </a:rPr>
              <a:t>atbalsts tehniskās jaunrades attīstībai</a:t>
            </a:r>
            <a:endParaRPr lang="lv-LV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67" y="0"/>
            <a:ext cx="7144933" cy="47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8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2482" y="444227"/>
            <a:ext cx="9581322" cy="1258958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«Latvijas Robotikas </a:t>
            </a:r>
            <a:b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čempionāts»</a:t>
            </a:r>
            <a:b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lv-LV" sz="4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RTU 06.05.2017.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811" y="0"/>
            <a:ext cx="4977226" cy="7037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82" y="2336777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4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269" y="3859697"/>
            <a:ext cx="7799202" cy="2643807"/>
          </a:xfrm>
        </p:spPr>
        <p:txBody>
          <a:bodyPr>
            <a:noAutofit/>
          </a:bodyPr>
          <a:lstStyle/>
          <a:p>
            <a:r>
              <a:rPr lang="lv-LV" sz="3000" dirty="0"/>
              <a:t>200 dalībnieki</a:t>
            </a:r>
          </a:p>
          <a:p>
            <a:r>
              <a:rPr lang="lv-LV" sz="3000" dirty="0"/>
              <a:t>39 elektronikas un robotikas pulciņi</a:t>
            </a:r>
          </a:p>
          <a:p>
            <a:r>
              <a:rPr lang="lv-LV" sz="3000" dirty="0"/>
              <a:t>5 profesionālās izglītības iestādes</a:t>
            </a:r>
          </a:p>
          <a:p>
            <a:r>
              <a:rPr lang="lv-LV" sz="3000" dirty="0"/>
              <a:t>40 </a:t>
            </a:r>
            <a:r>
              <a:rPr lang="lv-LV" sz="3000" dirty="0" err="1"/>
              <a:t>miniSumo</a:t>
            </a:r>
            <a:r>
              <a:rPr lang="lv-LV" sz="3000" dirty="0"/>
              <a:t> roboti</a:t>
            </a:r>
          </a:p>
          <a:p>
            <a:pPr marL="0" indent="0">
              <a:buNone/>
            </a:pPr>
            <a:endParaRPr lang="lv-LV" sz="3000" dirty="0"/>
          </a:p>
          <a:p>
            <a:endParaRPr lang="lv-LV" sz="3000" dirty="0"/>
          </a:p>
          <a:p>
            <a:endParaRPr lang="lv-LV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6617" y="1105343"/>
            <a:ext cx="9581322" cy="1258958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«Elektronikas</a:t>
            </a:r>
            <a:b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diena 2017» </a:t>
            </a:r>
            <a:b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lv-LV" sz="4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RTK 07.12.2017.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866" y="0"/>
            <a:ext cx="6494134" cy="433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814" y="3903610"/>
            <a:ext cx="4526186" cy="30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64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443" y="2617306"/>
            <a:ext cx="7799202" cy="5222543"/>
          </a:xfrm>
        </p:spPr>
        <p:txBody>
          <a:bodyPr>
            <a:noAutofit/>
          </a:bodyPr>
          <a:lstStyle/>
          <a:p>
            <a:r>
              <a:rPr lang="lv-LV" sz="3000" dirty="0"/>
              <a:t>Ilgonis Vilks</a:t>
            </a:r>
          </a:p>
          <a:p>
            <a:pPr marL="0" indent="0">
              <a:buNone/>
            </a:pPr>
            <a:r>
              <a:rPr lang="lv-LV" sz="3000" dirty="0"/>
              <a:t>no Jūrmalas Alternatīvās skolas</a:t>
            </a:r>
          </a:p>
          <a:p>
            <a:pPr marL="0" indent="0">
              <a:buNone/>
            </a:pPr>
            <a:endParaRPr lang="lv-LV" sz="3000" dirty="0"/>
          </a:p>
          <a:p>
            <a:pPr marL="0" indent="0">
              <a:lnSpc>
                <a:spcPct val="100000"/>
              </a:lnSpc>
              <a:buNone/>
            </a:pPr>
            <a:r>
              <a:rPr lang="lv-LV" b="1" dirty="0"/>
              <a:t>Pārējie balvas pretendenti: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dirty="0"/>
              <a:t>Jānis </a:t>
            </a:r>
            <a:r>
              <a:rPr lang="lv-LV" dirty="0" err="1"/>
              <a:t>Bukins</a:t>
            </a:r>
            <a:r>
              <a:rPr lang="lv-LV" dirty="0"/>
              <a:t> – Siguldas Valsts ģimnāzija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dirty="0"/>
              <a:t>Daina Iesalniece – Talsu 2.vidusskola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dirty="0"/>
              <a:t>Jautrīte </a:t>
            </a:r>
            <a:r>
              <a:rPr lang="lv-LV" dirty="0" err="1"/>
              <a:t>Maranika</a:t>
            </a:r>
            <a:r>
              <a:rPr lang="lv-LV" dirty="0"/>
              <a:t> – Ventspils 6.vidusskola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dirty="0"/>
              <a:t>Brigita </a:t>
            </a:r>
            <a:r>
              <a:rPr lang="lv-LV" dirty="0" err="1"/>
              <a:t>Zēmele</a:t>
            </a:r>
            <a:r>
              <a:rPr lang="lv-LV" dirty="0"/>
              <a:t> – Raunas vidusskola</a:t>
            </a:r>
          </a:p>
          <a:p>
            <a:pPr marL="0" indent="0">
              <a:buNone/>
            </a:pPr>
            <a:endParaRPr lang="lv-LV" sz="3000" dirty="0"/>
          </a:p>
          <a:p>
            <a:pPr marL="0" indent="0">
              <a:buNone/>
            </a:pPr>
            <a:endParaRPr lang="en-US" sz="3000" dirty="0"/>
          </a:p>
          <a:p>
            <a:endParaRPr lang="lv-LV" sz="3000" dirty="0"/>
          </a:p>
          <a:p>
            <a:endParaRPr lang="lv-LV" sz="3000" dirty="0"/>
          </a:p>
          <a:p>
            <a:endParaRPr lang="lv-LV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6312" y="414598"/>
            <a:ext cx="9581322" cy="1258958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Eksakto mācību priekšmetu popularizēšana – </a:t>
            </a:r>
            <a:b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Ekselences balva fizikā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983" y="413763"/>
            <a:ext cx="4297017" cy="64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8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409" y="1182757"/>
            <a:ext cx="9601200" cy="35814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lv-LV" sz="4400" dirty="0">
                <a:cs typeface="Calibri" panose="020F0502020204030204" pitchFamily="34" charset="0"/>
              </a:rPr>
              <a:t>Pārstāvniecība 2017.gadā</a:t>
            </a:r>
          </a:p>
          <a:p>
            <a:pPr marL="0" indent="0">
              <a:buClr>
                <a:srgbClr val="FF0000"/>
              </a:buClr>
              <a:buNone/>
            </a:pPr>
            <a:endParaRPr lang="lv-LV" sz="1200" dirty="0"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lv-LV" sz="4400" dirty="0">
                <a:cs typeface="Calibri" panose="020F0502020204030204" pitchFamily="34" charset="0"/>
              </a:rPr>
              <a:t>Galvenie darbības virzieni un aktivitātes 2017.gadā</a:t>
            </a:r>
          </a:p>
          <a:p>
            <a:pPr marL="0" indent="0">
              <a:buClr>
                <a:srgbClr val="FF0000"/>
              </a:buClr>
              <a:buNone/>
            </a:pPr>
            <a:endParaRPr lang="lv-LV" sz="1300" dirty="0"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lv-LV" sz="4400" dirty="0">
                <a:cs typeface="Calibri" panose="020F0502020204030204" pitchFamily="34" charset="0"/>
              </a:rPr>
              <a:t>LETERA biedru aptauja </a:t>
            </a:r>
          </a:p>
        </p:txBody>
      </p:sp>
    </p:spTree>
    <p:extLst>
      <p:ext uri="{BB962C8B-B14F-4D97-AF65-F5344CB8AC3E}">
        <p14:creationId xmlns:p14="http://schemas.microsoft.com/office/powerpoint/2010/main" val="377594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527" y="3437681"/>
            <a:ext cx="5126473" cy="34203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142" y="1992921"/>
            <a:ext cx="6828381" cy="5222543"/>
          </a:xfrm>
        </p:spPr>
        <p:txBody>
          <a:bodyPr>
            <a:noAutofit/>
          </a:bodyPr>
          <a:lstStyle/>
          <a:p>
            <a:r>
              <a:rPr lang="lv-LV" sz="3000" b="1" dirty="0"/>
              <a:t>Preiļu</a:t>
            </a:r>
            <a:r>
              <a:rPr lang="lv-LV" sz="3000" dirty="0"/>
              <a:t> Robotikas </a:t>
            </a:r>
            <a:r>
              <a:rPr lang="lv-LV" sz="3000" dirty="0" err="1"/>
              <a:t>čemponāts</a:t>
            </a:r>
            <a:endParaRPr lang="lv-LV" sz="3000" dirty="0"/>
          </a:p>
          <a:p>
            <a:r>
              <a:rPr lang="lv-LV" sz="3000" b="1" dirty="0"/>
              <a:t>Siguldas</a:t>
            </a:r>
            <a:r>
              <a:rPr lang="lv-LV" sz="3000" dirty="0"/>
              <a:t> Robotu kauss</a:t>
            </a:r>
          </a:p>
          <a:p>
            <a:r>
              <a:rPr lang="lv-LV" sz="3000" b="1" dirty="0"/>
              <a:t>Ventspils</a:t>
            </a:r>
            <a:r>
              <a:rPr lang="lv-LV" sz="3000" dirty="0"/>
              <a:t> konkurss-praktikums skolēniem radioelektronikā</a:t>
            </a:r>
          </a:p>
          <a:p>
            <a:r>
              <a:rPr lang="lv-LV" sz="3000" dirty="0"/>
              <a:t>Ziemassvētku elektronisko dekoru konkurss elektronikas pulciņiem,    </a:t>
            </a:r>
            <a:r>
              <a:rPr lang="lv-LV" sz="3000" b="1" dirty="0"/>
              <a:t>Rīgas</a:t>
            </a:r>
            <a:r>
              <a:rPr lang="lv-LV" sz="3000" dirty="0"/>
              <a:t> Skolēnu pilī</a:t>
            </a:r>
          </a:p>
          <a:p>
            <a:r>
              <a:rPr lang="lv-LV" sz="3000" dirty="0"/>
              <a:t>Dalība </a:t>
            </a:r>
            <a:r>
              <a:rPr lang="lv-LV" sz="3000" dirty="0" err="1"/>
              <a:t>Robotex</a:t>
            </a:r>
            <a:r>
              <a:rPr lang="lv-LV" sz="3000" dirty="0"/>
              <a:t> 2017, Tallinā</a:t>
            </a:r>
          </a:p>
          <a:p>
            <a:r>
              <a:rPr lang="lv-LV" sz="3000" dirty="0"/>
              <a:t>…</a:t>
            </a:r>
          </a:p>
          <a:p>
            <a:pPr marL="0" indent="0">
              <a:buNone/>
            </a:pPr>
            <a:endParaRPr lang="lv-LV" sz="3000" dirty="0"/>
          </a:p>
          <a:p>
            <a:pPr marL="0" indent="0">
              <a:buNone/>
            </a:pPr>
            <a:endParaRPr lang="lv-LV" sz="3000" dirty="0"/>
          </a:p>
          <a:p>
            <a:pPr marL="0" indent="0">
              <a:buNone/>
            </a:pPr>
            <a:endParaRPr lang="en-US" sz="3000" dirty="0"/>
          </a:p>
          <a:p>
            <a:endParaRPr lang="lv-LV" sz="3000" dirty="0"/>
          </a:p>
          <a:p>
            <a:endParaRPr lang="lv-LV" sz="3000" dirty="0"/>
          </a:p>
          <a:p>
            <a:endParaRPr lang="lv-LV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6312" y="414598"/>
            <a:ext cx="9581322" cy="1258958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Atbalsts elektronikas un robotikas sacensību organizēšanai</a:t>
            </a:r>
          </a:p>
        </p:txBody>
      </p:sp>
    </p:spTree>
    <p:extLst>
      <p:ext uri="{BB962C8B-B14F-4D97-AF65-F5344CB8AC3E}">
        <p14:creationId xmlns:p14="http://schemas.microsoft.com/office/powerpoint/2010/main" val="130201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142" y="1992921"/>
            <a:ext cx="6828381" cy="5222543"/>
          </a:xfrm>
        </p:spPr>
        <p:txBody>
          <a:bodyPr>
            <a:noAutofit/>
          </a:bodyPr>
          <a:lstStyle/>
          <a:p>
            <a:r>
              <a:rPr lang="lv-LV" sz="3000" b="1" dirty="0"/>
              <a:t>Pedagogu kvalifikācijas profesionālās pilnveides programmas </a:t>
            </a:r>
            <a:br>
              <a:rPr lang="lv-LV" sz="3000" b="1" dirty="0"/>
            </a:br>
            <a:r>
              <a:rPr lang="lv-LV" sz="3000" b="1" dirty="0"/>
              <a:t>- robotikā un elektronikā</a:t>
            </a:r>
          </a:p>
          <a:p>
            <a:pPr marL="0" indent="0">
              <a:buNone/>
            </a:pPr>
            <a:endParaRPr lang="lv-LV" sz="3000" dirty="0"/>
          </a:p>
          <a:p>
            <a:pPr marL="0" indent="0">
              <a:buNone/>
            </a:pPr>
            <a:endParaRPr lang="lv-LV" sz="3000" dirty="0"/>
          </a:p>
          <a:p>
            <a:pPr marL="0" indent="0">
              <a:buNone/>
            </a:pPr>
            <a:endParaRPr lang="en-US" sz="3000" dirty="0"/>
          </a:p>
          <a:p>
            <a:endParaRPr lang="lv-LV" sz="3000" dirty="0"/>
          </a:p>
          <a:p>
            <a:endParaRPr lang="lv-LV" sz="3000" dirty="0"/>
          </a:p>
          <a:p>
            <a:endParaRPr lang="lv-LV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6312" y="414598"/>
            <a:ext cx="9581322" cy="1258958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Mācību materiālu izstrāde,</a:t>
            </a:r>
            <a:b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skolotāju apmācības</a:t>
            </a:r>
          </a:p>
        </p:txBody>
      </p:sp>
      <p:sp>
        <p:nvSpPr>
          <p:cNvPr id="8" name="Oval 7"/>
          <p:cNvSpPr/>
          <p:nvPr/>
        </p:nvSpPr>
        <p:spPr>
          <a:xfrm>
            <a:off x="2194615" y="4918876"/>
            <a:ext cx="1967629" cy="181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/>
          <p:cNvSpPr txBox="1"/>
          <p:nvPr/>
        </p:nvSpPr>
        <p:spPr>
          <a:xfrm>
            <a:off x="2389502" y="5236557"/>
            <a:ext cx="1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 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2273" y="3805481"/>
            <a:ext cx="21323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</a:rPr>
              <a:t>noorganizēti</a:t>
            </a:r>
            <a:r>
              <a:rPr lang="lv-LV" sz="2800" dirty="0"/>
              <a:t> </a:t>
            </a:r>
          </a:p>
          <a:p>
            <a:pPr algn="ctr"/>
            <a:r>
              <a:rPr lang="lv-LV" sz="2800" dirty="0">
                <a:solidFill>
                  <a:srgbClr val="335B74"/>
                </a:solidFill>
              </a:rPr>
              <a:t>semināri</a:t>
            </a:r>
          </a:p>
          <a:p>
            <a:endParaRPr lang="lv-LV" sz="2800" dirty="0"/>
          </a:p>
          <a:p>
            <a:endParaRPr lang="lv-LV" sz="2800" dirty="0"/>
          </a:p>
        </p:txBody>
      </p:sp>
      <p:sp>
        <p:nvSpPr>
          <p:cNvPr id="11" name="Oval 10"/>
          <p:cNvSpPr/>
          <p:nvPr/>
        </p:nvSpPr>
        <p:spPr>
          <a:xfrm>
            <a:off x="9132812" y="4916078"/>
            <a:ext cx="1967629" cy="181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9290675" y="5193077"/>
            <a:ext cx="1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150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0675" y="3844949"/>
            <a:ext cx="14139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</a:rPr>
              <a:t>izveidoti</a:t>
            </a:r>
          </a:p>
          <a:p>
            <a:pPr algn="ctr"/>
            <a:r>
              <a:rPr lang="lv-LV" sz="2800" dirty="0">
                <a:solidFill>
                  <a:srgbClr val="335B74"/>
                </a:solidFill>
              </a:rPr>
              <a:t>pulciņi</a:t>
            </a:r>
          </a:p>
          <a:p>
            <a:endParaRPr lang="lv-LV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000" y="-18591"/>
            <a:ext cx="5295689" cy="353476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588396" y="4916078"/>
            <a:ext cx="1967629" cy="181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extBox 17"/>
          <p:cNvSpPr txBox="1"/>
          <p:nvPr/>
        </p:nvSpPr>
        <p:spPr>
          <a:xfrm>
            <a:off x="5744881" y="5236557"/>
            <a:ext cx="1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450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2877" y="3805481"/>
            <a:ext cx="22180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</a:rPr>
              <a:t>apmācīti</a:t>
            </a:r>
            <a:r>
              <a:rPr lang="lv-LV" sz="2800" dirty="0"/>
              <a:t> </a:t>
            </a:r>
          </a:p>
          <a:p>
            <a:pPr algn="ctr"/>
            <a:r>
              <a:rPr lang="lv-LV" sz="2800" dirty="0">
                <a:solidFill>
                  <a:srgbClr val="335B74"/>
                </a:solidFill>
              </a:rPr>
              <a:t>skolotāji</a:t>
            </a:r>
          </a:p>
          <a:p>
            <a:endParaRPr lang="lv-LV" sz="2800" dirty="0"/>
          </a:p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988013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950" y="1818861"/>
            <a:ext cx="7826249" cy="5211073"/>
          </a:xfrm>
        </p:spPr>
        <p:txBody>
          <a:bodyPr>
            <a:noAutofit/>
          </a:bodyPr>
          <a:lstStyle/>
          <a:p>
            <a:r>
              <a:rPr lang="lv-LV" sz="3000" b="1" dirty="0"/>
              <a:t>Latvijas Tirdzniecības un rūpniecības kamera</a:t>
            </a:r>
          </a:p>
          <a:p>
            <a:r>
              <a:rPr lang="lv-LV" sz="3000" b="1" dirty="0"/>
              <a:t>Latvijas Darba devēju konfederācija</a:t>
            </a:r>
          </a:p>
          <a:p>
            <a:pPr marL="0" indent="0">
              <a:buNone/>
            </a:pPr>
            <a:endParaRPr lang="lv-LV" sz="3000" dirty="0"/>
          </a:p>
          <a:p>
            <a:pPr marL="0" indent="0">
              <a:buNone/>
            </a:pPr>
            <a:endParaRPr lang="en-US" sz="3000" dirty="0"/>
          </a:p>
          <a:p>
            <a:endParaRPr lang="lv-LV" sz="3000" dirty="0"/>
          </a:p>
          <a:p>
            <a:endParaRPr lang="lv-LV" sz="3000" dirty="0"/>
          </a:p>
          <a:p>
            <a:endParaRPr lang="lv-LV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6312" y="414598"/>
            <a:ext cx="9581322" cy="1258958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Dalība un sadarbība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783" y="4068217"/>
            <a:ext cx="17827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114" y="4177020"/>
            <a:ext cx="3425825" cy="172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24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835" y="1006337"/>
            <a:ext cx="10402956" cy="58516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05947" y="122583"/>
            <a:ext cx="9150626" cy="1451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Jaunā LETERA mājas lapa:</a:t>
            </a:r>
          </a:p>
        </p:txBody>
      </p:sp>
    </p:spTree>
    <p:extLst>
      <p:ext uri="{BB962C8B-B14F-4D97-AF65-F5344CB8AC3E}">
        <p14:creationId xmlns:p14="http://schemas.microsoft.com/office/powerpoint/2010/main" val="4228124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91" y="395079"/>
            <a:ext cx="11012557" cy="61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61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974" y="3366052"/>
            <a:ext cx="10356574" cy="1540565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v-LV" sz="4900" b="1" dirty="0">
                <a:latin typeface="+mn-lt"/>
                <a:cs typeface="Calibri" panose="020F0502020204030204" pitchFamily="34" charset="0"/>
              </a:rPr>
              <a:t>Biedru aptauja</a:t>
            </a:r>
            <a:br>
              <a:rPr lang="lv-LV" b="1" dirty="0">
                <a:latin typeface="+mn-lt"/>
                <a:cs typeface="Calibri" panose="020F0502020204030204" pitchFamily="34" charset="0"/>
              </a:rPr>
            </a:br>
            <a:endParaRPr lang="lv-LV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893" y="0"/>
            <a:ext cx="3705915" cy="1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6" y="4415050"/>
            <a:ext cx="12214745" cy="24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557" y="1510749"/>
            <a:ext cx="8057321" cy="5489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/>
              <a:t>Uzņēma apgrozījuma pieaugums:  2 % -  7 %</a:t>
            </a:r>
          </a:p>
          <a:p>
            <a:pPr marL="0" indent="0">
              <a:buNone/>
            </a:pPr>
            <a:r>
              <a:rPr lang="lv-LV" sz="3200" dirty="0"/>
              <a:t>Darbinieku skaita palielinājums:  2%</a:t>
            </a:r>
          </a:p>
          <a:p>
            <a:pPr marL="0" indent="0">
              <a:buNone/>
            </a:pPr>
            <a:r>
              <a:rPr lang="lv-LV" sz="3200" dirty="0"/>
              <a:t>Pieprasītākie speciālisti</a:t>
            </a:r>
            <a:r>
              <a:rPr lang="lv-LV" dirty="0"/>
              <a:t>:</a:t>
            </a:r>
          </a:p>
          <a:p>
            <a:r>
              <a:rPr lang="lv-LV" dirty="0"/>
              <a:t>Elektronikas, radioelektronikas  inženieris</a:t>
            </a:r>
          </a:p>
          <a:p>
            <a:r>
              <a:rPr lang="lv-LV" dirty="0"/>
              <a:t>Programmēšanas inženieris</a:t>
            </a:r>
          </a:p>
          <a:p>
            <a:r>
              <a:rPr lang="lv-LV" dirty="0"/>
              <a:t>Elektronikas montētājs, iekārtu operatori</a:t>
            </a:r>
          </a:p>
          <a:p>
            <a:r>
              <a:rPr lang="lv-LV" dirty="0"/>
              <a:t>Fiziķis, ķīmiķis</a:t>
            </a:r>
          </a:p>
          <a:p>
            <a:r>
              <a:rPr lang="lv-LV" dirty="0"/>
              <a:t>Marketinga un starptautisko attiecības speciālisti, IT projektu vadītāji, sistēmu administratori/ uzturētāji, klientu apkalpošanas speciālisti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US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3878" y="685800"/>
            <a:ext cx="9150626" cy="824948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Biedru aptauja – attīstības tendences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1008" y="2936274"/>
            <a:ext cx="2825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  <a:cs typeface="Calibri" panose="020F0502020204030204" pitchFamily="34" charset="0"/>
              </a:rPr>
              <a:t>38 dalībnieki no 20 uzņēmumiem</a:t>
            </a:r>
          </a:p>
        </p:txBody>
      </p:sp>
    </p:spTree>
    <p:extLst>
      <p:ext uri="{BB962C8B-B14F-4D97-AF65-F5344CB8AC3E}">
        <p14:creationId xmlns:p14="http://schemas.microsoft.com/office/powerpoint/2010/main" val="3091019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8008" y="170758"/>
            <a:ext cx="9972262" cy="1258958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Biedru vērtējums par darbību 2017.gadā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140" y="3983904"/>
            <a:ext cx="4407063" cy="264550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326631"/>
              </p:ext>
            </p:extLst>
          </p:nvPr>
        </p:nvGraphicFramePr>
        <p:xfrm>
          <a:off x="785363" y="3995569"/>
          <a:ext cx="3960439" cy="290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22477" y="3515094"/>
            <a:ext cx="4009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rgbClr val="335B74"/>
                </a:solidFill>
              </a:rPr>
              <a:t>2016</a:t>
            </a:r>
            <a:r>
              <a:rPr lang="lv-LV" sz="2800" dirty="0">
                <a:solidFill>
                  <a:srgbClr val="335B74"/>
                </a:solidFill>
              </a:rPr>
              <a:t>.gads (28 biedri)</a:t>
            </a:r>
          </a:p>
          <a:p>
            <a:endParaRPr lang="lv-LV" sz="2800" dirty="0"/>
          </a:p>
          <a:p>
            <a:endParaRPr lang="lv-LV" sz="28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222411"/>
              </p:ext>
            </p:extLst>
          </p:nvPr>
        </p:nvGraphicFramePr>
        <p:xfrm>
          <a:off x="8128940" y="3984778"/>
          <a:ext cx="3611767" cy="309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383505" y="3497237"/>
            <a:ext cx="4009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rgbClr val="335B74"/>
                </a:solidFill>
              </a:rPr>
              <a:t>2015</a:t>
            </a:r>
            <a:r>
              <a:rPr lang="lv-LV" sz="2800" dirty="0">
                <a:solidFill>
                  <a:srgbClr val="335B74"/>
                </a:solidFill>
              </a:rPr>
              <a:t>.gads (18 biedri)</a:t>
            </a:r>
          </a:p>
          <a:p>
            <a:endParaRPr lang="lv-LV" sz="2800" dirty="0"/>
          </a:p>
          <a:p>
            <a:endParaRPr lang="lv-LV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12165" y="3497236"/>
            <a:ext cx="4009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rgbClr val="335B74"/>
                </a:solidFill>
              </a:rPr>
              <a:t>2014.gads</a:t>
            </a:r>
            <a:r>
              <a:rPr lang="lv-LV" sz="2800" dirty="0">
                <a:solidFill>
                  <a:srgbClr val="335B74"/>
                </a:solidFill>
              </a:rPr>
              <a:t> (17 biedri)</a:t>
            </a:r>
          </a:p>
          <a:p>
            <a:endParaRPr lang="lv-LV" sz="2800" dirty="0"/>
          </a:p>
          <a:p>
            <a:endParaRPr lang="lv-LV" sz="28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992636"/>
              </p:ext>
            </p:extLst>
          </p:nvPr>
        </p:nvGraphicFramePr>
        <p:xfrm>
          <a:off x="4207041" y="754517"/>
          <a:ext cx="4098036" cy="326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89069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095"/>
            <a:ext cx="12192000" cy="61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3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417" y="372579"/>
            <a:ext cx="7699513" cy="836681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rgbClr val="335B74"/>
                </a:solidFill>
                <a:latin typeface="+mn-lt"/>
                <a:cs typeface="Calibri" panose="020F0502020204030204" pitchFamily="34" charset="0"/>
              </a:rPr>
              <a:t>PĀRSTĀVNIECĪBA</a:t>
            </a:r>
            <a:r>
              <a:rPr lang="lv-LV" sz="4800" b="1" dirty="0">
                <a:latin typeface="+mn-lt"/>
                <a:cs typeface="Calibri" panose="020F0502020204030204" pitchFamily="34" charset="0"/>
              </a:rPr>
              <a:t> 2017.GADĀ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63" y="-68264"/>
            <a:ext cx="3705915" cy="1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>
            <a:off x="3367585" y="1171729"/>
            <a:ext cx="627795" cy="5638575"/>
          </a:xfrm>
          <a:prstGeom prst="upArrow">
            <a:avLst/>
          </a:prstGeom>
          <a:solidFill>
            <a:srgbClr val="FF0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68417" y="1587761"/>
            <a:ext cx="4920018" cy="5222543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Tehniskās izglītības un jaunrades skola</a:t>
            </a:r>
          </a:p>
          <a:p>
            <a:r>
              <a:rPr lang="lv-LV" dirty="0"/>
              <a:t>TEHNOHELP </a:t>
            </a:r>
            <a:r>
              <a:rPr lang="lv-LV" dirty="0" err="1"/>
              <a:t>Factory</a:t>
            </a:r>
            <a:r>
              <a:rPr lang="lv-LV" dirty="0"/>
              <a:t> SIA</a:t>
            </a:r>
          </a:p>
          <a:p>
            <a:r>
              <a:rPr lang="lv-LV" dirty="0" err="1"/>
              <a:t>Erica</a:t>
            </a:r>
            <a:r>
              <a:rPr lang="lv-LV" dirty="0"/>
              <a:t> </a:t>
            </a:r>
            <a:r>
              <a:rPr lang="lv-LV" dirty="0" err="1"/>
              <a:t>Synths</a:t>
            </a:r>
            <a:r>
              <a:rPr lang="lv-LV" dirty="0"/>
              <a:t> SIA</a:t>
            </a:r>
          </a:p>
          <a:p>
            <a:r>
              <a:rPr lang="en-US" dirty="0"/>
              <a:t>VEF </a:t>
            </a:r>
            <a:r>
              <a:rPr lang="en-US" dirty="0" err="1"/>
              <a:t>Radiotehnika</a:t>
            </a:r>
            <a:r>
              <a:rPr lang="en-US" dirty="0"/>
              <a:t> RRR AS</a:t>
            </a:r>
          </a:p>
          <a:p>
            <a:r>
              <a:rPr lang="en-US" dirty="0"/>
              <a:t>SMARTEFF SIA</a:t>
            </a:r>
          </a:p>
          <a:p>
            <a:r>
              <a:rPr lang="en-US" dirty="0"/>
              <a:t>Mass </a:t>
            </a:r>
            <a:r>
              <a:rPr lang="en-US" sz="1900" dirty="0"/>
              <a:t>Portal</a:t>
            </a:r>
            <a:r>
              <a:rPr lang="en-US" dirty="0"/>
              <a:t> SIA</a:t>
            </a:r>
          </a:p>
          <a:p>
            <a:r>
              <a:rPr lang="en-US" dirty="0"/>
              <a:t>Robotic Solutions SIA</a:t>
            </a:r>
            <a:endParaRPr lang="lv-LV" dirty="0"/>
          </a:p>
          <a:p>
            <a:r>
              <a:rPr lang="lv-LV" dirty="0"/>
              <a:t>LEO Pētījumu centrs SIA</a:t>
            </a:r>
          </a:p>
          <a:p>
            <a:r>
              <a:rPr lang="lv-LV" dirty="0" err="1"/>
              <a:t>MTRx</a:t>
            </a:r>
            <a:r>
              <a:rPr lang="lv-LV" dirty="0"/>
              <a:t> </a:t>
            </a:r>
            <a:r>
              <a:rPr lang="lv-LV" dirty="0" err="1"/>
              <a:t>International</a:t>
            </a:r>
            <a:r>
              <a:rPr lang="lv-LV" dirty="0"/>
              <a:t> SIA</a:t>
            </a:r>
          </a:p>
          <a:p>
            <a:r>
              <a:rPr lang="lv-LV" dirty="0" err="1"/>
              <a:t>PlayGineering</a:t>
            </a:r>
            <a:r>
              <a:rPr lang="lv-LV" dirty="0"/>
              <a:t> SIA</a:t>
            </a:r>
          </a:p>
          <a:p>
            <a:r>
              <a:rPr lang="lv-LV" dirty="0" err="1"/>
              <a:t>Lemona</a:t>
            </a:r>
            <a:r>
              <a:rPr lang="lv-LV" dirty="0"/>
              <a:t> Latvija SIA</a:t>
            </a:r>
          </a:p>
          <a:p>
            <a:r>
              <a:rPr lang="lv-LV" dirty="0" err="1"/>
              <a:t>Sonarworks</a:t>
            </a:r>
            <a:r>
              <a:rPr lang="lv-LV" dirty="0"/>
              <a:t> SIA</a:t>
            </a:r>
          </a:p>
          <a:p>
            <a:r>
              <a:rPr lang="lv-LV" dirty="0"/>
              <a:t>Robo </a:t>
            </a:r>
            <a:r>
              <a:rPr lang="lv-LV" dirty="0" err="1"/>
              <a:t>Hub</a:t>
            </a:r>
            <a:r>
              <a:rPr lang="lv-LV" dirty="0"/>
              <a:t> SIA</a:t>
            </a:r>
          </a:p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en-US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11" name="Oval 10"/>
          <p:cNvSpPr/>
          <p:nvPr/>
        </p:nvSpPr>
        <p:spPr>
          <a:xfrm>
            <a:off x="1017259" y="2778839"/>
            <a:ext cx="1967629" cy="181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1433071" y="3134124"/>
            <a:ext cx="1169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76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329" y="3181681"/>
            <a:ext cx="4968671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68417" y="372579"/>
            <a:ext cx="7699513" cy="8366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800" b="1" dirty="0">
                <a:solidFill>
                  <a:srgbClr val="335B74"/>
                </a:solidFill>
                <a:latin typeface="+mn-lt"/>
                <a:cs typeface="Calibri" panose="020F0502020204030204" pitchFamily="34" charset="0"/>
              </a:rPr>
              <a:t>PĀRSTĀVNIECĪBA</a:t>
            </a:r>
            <a:r>
              <a:rPr lang="lv-LV" sz="4800" b="1" dirty="0">
                <a:latin typeface="+mn-lt"/>
                <a:cs typeface="Calibri" panose="020F0502020204030204" pitchFamily="34" charset="0"/>
              </a:rPr>
              <a:t> 2017.GADĀ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54" y="-149964"/>
            <a:ext cx="3705915" cy="1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023878" y="2143539"/>
            <a:ext cx="2786121" cy="2544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1430835" y="3134124"/>
            <a:ext cx="1169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6576" y="2483057"/>
            <a:ext cx="23548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b="1" dirty="0">
                <a:solidFill>
                  <a:srgbClr val="335B74"/>
                </a:solidFill>
                <a:cs typeface="Calibri" panose="020F0502020204030204" pitchFamily="34" charset="0"/>
              </a:rPr>
              <a:t>2016.gadā</a:t>
            </a:r>
          </a:p>
          <a:p>
            <a:pPr algn="ctr"/>
            <a:r>
              <a:rPr lang="lv-LV" sz="2000" b="1" dirty="0">
                <a:solidFill>
                  <a:srgbClr val="335B74"/>
                </a:solidFill>
                <a:cs typeface="Calibri" panose="020F0502020204030204" pitchFamily="34" charset="0"/>
              </a:rPr>
              <a:t>Darbinieku skaits: </a:t>
            </a:r>
          </a:p>
          <a:p>
            <a:pPr algn="ctr"/>
            <a:r>
              <a:rPr lang="lv-LV" sz="2000" b="1" dirty="0">
                <a:solidFill>
                  <a:srgbClr val="335B74"/>
                </a:solidFill>
                <a:cs typeface="Calibri" panose="020F0502020204030204" pitchFamily="34" charset="0"/>
              </a:rPr>
              <a:t>5 234</a:t>
            </a:r>
          </a:p>
          <a:p>
            <a:r>
              <a:rPr lang="lv-LV" sz="2000" b="1" dirty="0">
                <a:solidFill>
                  <a:srgbClr val="335B74"/>
                </a:solidFill>
                <a:cs typeface="Calibri" panose="020F0502020204030204" pitchFamily="34" charset="0"/>
              </a:rPr>
              <a:t>Neto apgrozījums:</a:t>
            </a:r>
          </a:p>
          <a:p>
            <a:pPr algn="ctr"/>
            <a:r>
              <a:rPr lang="lv-LV" sz="2000" b="1" dirty="0">
                <a:solidFill>
                  <a:srgbClr val="335B74"/>
                </a:solidFill>
                <a:cs typeface="Calibri" panose="020F0502020204030204" pitchFamily="34" charset="0"/>
              </a:rPr>
              <a:t>1 047 304 047 EUR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69" y="1103243"/>
            <a:ext cx="6732667" cy="57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3770241"/>
            <a:ext cx="10913165" cy="3170584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v-LV" b="1" dirty="0">
                <a:latin typeface="+mn-lt"/>
                <a:cs typeface="Calibri" panose="020F0502020204030204" pitchFamily="34" charset="0"/>
              </a:rPr>
              <a:t>Sadarbība ar valsts pārvaldes institūcijām:</a:t>
            </a:r>
            <a:br>
              <a:rPr lang="lv-LV" b="1" dirty="0">
                <a:latin typeface="+mn-lt"/>
                <a:cs typeface="Calibri" panose="020F0502020204030204" pitchFamily="34" charset="0"/>
              </a:rPr>
            </a:br>
            <a:r>
              <a:rPr lang="lv-LV" dirty="0">
                <a:latin typeface="+mn-lt"/>
                <a:cs typeface="Calibri" panose="020F0502020204030204" pitchFamily="34" charset="0"/>
              </a:rPr>
              <a:t> - </a:t>
            </a:r>
            <a:r>
              <a:rPr lang="lv-LV" sz="4000" dirty="0">
                <a:latin typeface="+mn-lt"/>
                <a:cs typeface="Calibri" panose="020F0502020204030204" pitchFamily="34" charset="0"/>
              </a:rPr>
              <a:t>biedru un E&amp;E nozares interešu pārstāvēšanā, likumdošanas izstrādē; </a:t>
            </a:r>
            <a:br>
              <a:rPr lang="lv-LV" sz="4000" dirty="0">
                <a:latin typeface="+mn-lt"/>
                <a:cs typeface="Calibri" panose="020F0502020204030204" pitchFamily="34" charset="0"/>
              </a:rPr>
            </a:br>
            <a:r>
              <a:rPr lang="lv-LV" sz="4000" dirty="0">
                <a:latin typeface="+mn-lt"/>
                <a:cs typeface="Calibri" panose="020F0502020204030204" pitchFamily="34" charset="0"/>
              </a:rPr>
              <a:t>- dalība ministriju izveidotajās darba grupās un ekspertu padomēs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417" y="0"/>
            <a:ext cx="5075583" cy="35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3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64" y="5051353"/>
            <a:ext cx="10356574" cy="1540565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v-LV" sz="4900" b="1" dirty="0">
                <a:latin typeface="+mn-lt"/>
                <a:cs typeface="Calibri" panose="020F0502020204030204" pitchFamily="34" charset="0"/>
              </a:rPr>
              <a:t>Ražotāju atbildības īstenošana</a:t>
            </a:r>
            <a:br>
              <a:rPr lang="lv-LV" b="1" dirty="0">
                <a:latin typeface="+mn-lt"/>
                <a:cs typeface="Calibri" panose="020F0502020204030204" pitchFamily="34" charset="0"/>
              </a:rPr>
            </a:br>
            <a:endParaRPr lang="lv-LV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266" y="0"/>
            <a:ext cx="8188734" cy="46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0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878" y="657678"/>
            <a:ext cx="9150626" cy="928874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Valsts informācijas sistēma</a:t>
            </a:r>
          </a:p>
        </p:txBody>
      </p:sp>
      <p:sp>
        <p:nvSpPr>
          <p:cNvPr id="3" name="Oval 2"/>
          <p:cNvSpPr/>
          <p:nvPr/>
        </p:nvSpPr>
        <p:spPr>
          <a:xfrm>
            <a:off x="2237216" y="3697567"/>
            <a:ext cx="2095899" cy="18946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/>
          <p:cNvSpPr txBox="1"/>
          <p:nvPr/>
        </p:nvSpPr>
        <p:spPr>
          <a:xfrm>
            <a:off x="2207328" y="4028434"/>
            <a:ext cx="216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1262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6262" y="4028434"/>
            <a:ext cx="1555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2475" y="1806082"/>
            <a:ext cx="32048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</a:rPr>
              <a:t>Elektrisko un elektronisko iekārtu ražotāju reģistrs (EEIRR)</a:t>
            </a:r>
            <a:br>
              <a:rPr lang="lv-LV" sz="2800" dirty="0">
                <a:solidFill>
                  <a:srgbClr val="335B74"/>
                </a:solidFill>
              </a:rPr>
            </a:br>
            <a:endParaRPr lang="lv-LV" sz="2800" dirty="0">
              <a:solidFill>
                <a:srgbClr val="335B74"/>
              </a:solidFill>
            </a:endParaRPr>
          </a:p>
          <a:p>
            <a:endParaRPr lang="lv-LV" sz="2800" dirty="0">
              <a:solidFill>
                <a:srgbClr val="335B7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2835" y="1806082"/>
            <a:ext cx="3994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</a:rPr>
              <a:t>Bateriju un </a:t>
            </a:r>
          </a:p>
          <a:p>
            <a:pPr algn="ctr"/>
            <a:r>
              <a:rPr lang="lv-LV" sz="2800" dirty="0">
                <a:solidFill>
                  <a:srgbClr val="335B74"/>
                </a:solidFill>
              </a:rPr>
              <a:t>akumulatoru </a:t>
            </a:r>
          </a:p>
          <a:p>
            <a:pPr algn="ctr"/>
            <a:r>
              <a:rPr lang="lv-LV" sz="2800" dirty="0">
                <a:solidFill>
                  <a:srgbClr val="335B74"/>
                </a:solidFill>
              </a:rPr>
              <a:t>ražotāju reģistrs</a:t>
            </a:r>
          </a:p>
          <a:p>
            <a:pPr algn="ctr"/>
            <a:r>
              <a:rPr lang="lv-LV" sz="2800" dirty="0">
                <a:solidFill>
                  <a:srgbClr val="335B74"/>
                </a:solidFill>
              </a:rPr>
              <a:t>(BARR)</a:t>
            </a:r>
            <a:endParaRPr lang="lv-LV" sz="2800" dirty="0"/>
          </a:p>
          <a:p>
            <a:endParaRPr lang="lv-LV" sz="2800" dirty="0"/>
          </a:p>
        </p:txBody>
      </p:sp>
      <p:sp>
        <p:nvSpPr>
          <p:cNvPr id="11" name="Rectangle 10"/>
          <p:cNvSpPr/>
          <p:nvPr/>
        </p:nvSpPr>
        <p:spPr>
          <a:xfrm>
            <a:off x="2469577" y="6000015"/>
            <a:ext cx="8330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335B74"/>
                </a:solidFill>
              </a:rPr>
              <a:t>D</a:t>
            </a:r>
            <a:r>
              <a:rPr lang="pt-BR" sz="2400" dirty="0">
                <a:solidFill>
                  <a:srgbClr val="335B74"/>
                </a:solidFill>
              </a:rPr>
              <a:t>eleģēšanas līgums ar VARAM  līdz </a:t>
            </a:r>
            <a:r>
              <a:rPr lang="lv-LV" sz="2400" dirty="0">
                <a:solidFill>
                  <a:srgbClr val="335B74"/>
                </a:solidFill>
              </a:rPr>
              <a:t>31.12.</a:t>
            </a:r>
            <a:r>
              <a:rPr lang="pt-BR" sz="2400" dirty="0">
                <a:solidFill>
                  <a:srgbClr val="335B74"/>
                </a:solidFill>
              </a:rPr>
              <a:t>2019.</a:t>
            </a:r>
          </a:p>
        </p:txBody>
      </p:sp>
      <p:sp>
        <p:nvSpPr>
          <p:cNvPr id="12" name="Oval 11"/>
          <p:cNvSpPr/>
          <p:nvPr/>
        </p:nvSpPr>
        <p:spPr>
          <a:xfrm>
            <a:off x="6780212" y="3697567"/>
            <a:ext cx="2095899" cy="18946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6744795" y="4028434"/>
            <a:ext cx="216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679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181" y="0"/>
            <a:ext cx="2444708" cy="2371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20936" y="2513229"/>
            <a:ext cx="2685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www.elektroregistrs.lv</a:t>
            </a:r>
            <a:endParaRPr kumimoji="0" lang="lv-LV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464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974" y="3366052"/>
            <a:ext cx="10356574" cy="1540565"/>
          </a:xfrm>
        </p:spPr>
        <p:txBody>
          <a:bodyPr>
            <a:normAutofit fontScale="90000"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v-LV" sz="4900" b="1" dirty="0">
                <a:latin typeface="+mn-lt"/>
                <a:cs typeface="Calibri" panose="020F0502020204030204" pitchFamily="34" charset="0"/>
              </a:rPr>
              <a:t>Uzņēmumu konkurētspējas veicināšana</a:t>
            </a:r>
            <a:br>
              <a:rPr lang="lv-LV" b="1" dirty="0">
                <a:latin typeface="+mn-lt"/>
                <a:cs typeface="Calibri" panose="020F0502020204030204" pitchFamily="34" charset="0"/>
              </a:rPr>
            </a:br>
            <a:endParaRPr lang="lv-LV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893" y="0"/>
            <a:ext cx="3705915" cy="1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9418"/>
            <a:ext cx="12192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878" y="685800"/>
            <a:ext cx="9150626" cy="1451114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Uzņēmumu darbinieku prasmju pilnveidošana </a:t>
            </a:r>
          </a:p>
        </p:txBody>
      </p:sp>
      <p:sp>
        <p:nvSpPr>
          <p:cNvPr id="3" name="Oval 2"/>
          <p:cNvSpPr/>
          <p:nvPr/>
        </p:nvSpPr>
        <p:spPr>
          <a:xfrm>
            <a:off x="2244064" y="3747757"/>
            <a:ext cx="1967629" cy="181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/>
          <p:cNvSpPr txBox="1"/>
          <p:nvPr/>
        </p:nvSpPr>
        <p:spPr>
          <a:xfrm>
            <a:off x="2620664" y="4090462"/>
            <a:ext cx="1169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5" name="Oval 4"/>
          <p:cNvSpPr/>
          <p:nvPr/>
        </p:nvSpPr>
        <p:spPr>
          <a:xfrm>
            <a:off x="5413661" y="3741836"/>
            <a:ext cx="1967629" cy="181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5571388" y="4099318"/>
            <a:ext cx="1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396</a:t>
            </a:r>
          </a:p>
        </p:txBody>
      </p:sp>
      <p:sp>
        <p:nvSpPr>
          <p:cNvPr id="7" name="Oval 6"/>
          <p:cNvSpPr/>
          <p:nvPr/>
        </p:nvSpPr>
        <p:spPr>
          <a:xfrm>
            <a:off x="8583258" y="3741836"/>
            <a:ext cx="1967629" cy="1818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9012328" y="4090462"/>
            <a:ext cx="1169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>
                <a:solidFill>
                  <a:schemeClr val="bg1"/>
                </a:solidFill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4942" y="2933037"/>
            <a:ext cx="2044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335B74"/>
                </a:solidFill>
              </a:rPr>
              <a:t>komersanti</a:t>
            </a:r>
          </a:p>
          <a:p>
            <a:endParaRPr lang="lv-LV" sz="2800" dirty="0">
              <a:solidFill>
                <a:srgbClr val="335B74"/>
              </a:solidFill>
            </a:endParaRPr>
          </a:p>
          <a:p>
            <a:endParaRPr lang="lv-LV" sz="2800" dirty="0">
              <a:solidFill>
                <a:srgbClr val="335B7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7777" y="2717593"/>
            <a:ext cx="20985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</a:rPr>
              <a:t>apmācību</a:t>
            </a:r>
            <a:r>
              <a:rPr lang="lv-LV" sz="2800" dirty="0"/>
              <a:t> </a:t>
            </a:r>
          </a:p>
          <a:p>
            <a:pPr algn="ctr"/>
            <a:r>
              <a:rPr lang="lv-LV" sz="2800" dirty="0">
                <a:solidFill>
                  <a:srgbClr val="335B74"/>
                </a:solidFill>
              </a:rPr>
              <a:t>programmas</a:t>
            </a:r>
          </a:p>
          <a:p>
            <a:endParaRPr lang="lv-LV" sz="2800" dirty="0"/>
          </a:p>
          <a:p>
            <a:endParaRPr lang="lv-LV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7849" y="2717593"/>
            <a:ext cx="17211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>
                <a:solidFill>
                  <a:srgbClr val="335B74"/>
                </a:solidFill>
              </a:rPr>
              <a:t>apmācīti</a:t>
            </a:r>
            <a:r>
              <a:rPr lang="lv-LV" sz="2800" dirty="0"/>
              <a:t> </a:t>
            </a:r>
          </a:p>
          <a:p>
            <a:pPr algn="ctr"/>
            <a:r>
              <a:rPr lang="lv-LV" sz="2800" dirty="0">
                <a:solidFill>
                  <a:srgbClr val="335B74"/>
                </a:solidFill>
              </a:rPr>
              <a:t>darbinieki</a:t>
            </a:r>
          </a:p>
          <a:p>
            <a:endParaRPr lang="lv-LV" sz="2800" dirty="0"/>
          </a:p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00813896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623</Words>
  <Application>Microsoft Office PowerPoint</Application>
  <PresentationFormat>Widescreen</PresentationFormat>
  <Paragraphs>211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Franklin Gothic Book</vt:lpstr>
      <vt:lpstr>Wingdings</vt:lpstr>
      <vt:lpstr>Crop</vt:lpstr>
      <vt:lpstr>Ziņojums par LETERA darbību 2017.gadā</vt:lpstr>
      <vt:lpstr>PowerPoint Presentation</vt:lpstr>
      <vt:lpstr>PĀRSTĀVNIECĪBA 2017.GADĀ</vt:lpstr>
      <vt:lpstr>PowerPoint Presentation</vt:lpstr>
      <vt:lpstr>Sadarbība ar valsts pārvaldes institūcijām:  - biedru un E&amp;E nozares interešu pārstāvēšanā, likumdošanas izstrādē;  - dalība ministriju izveidotajās darba grupās un ekspertu padomēs</vt:lpstr>
      <vt:lpstr>Ražotāju atbildības īstenošana </vt:lpstr>
      <vt:lpstr>Valsts informācijas sistēma</vt:lpstr>
      <vt:lpstr>Uzņēmumu konkurētspējas veicināšana </vt:lpstr>
      <vt:lpstr>Uzņēmumu darbinieku prasmju pilnveidošana </vt:lpstr>
      <vt:lpstr>Uzņēmumu darbinieku prasmju pilnveidošana – apmācību jomas:</vt:lpstr>
      <vt:lpstr>Atbalsts jaunu produktu un tehnoloģiju izstrādei</vt:lpstr>
      <vt:lpstr>2017.gadā apmeklētās izstādes:</vt:lpstr>
      <vt:lpstr>2018.gadā apmeklēt  plānotās izstādes:</vt:lpstr>
      <vt:lpstr>PowerPoint Presentation</vt:lpstr>
      <vt:lpstr>Nozares izglītība</vt:lpstr>
      <vt:lpstr>Nozares popularizēšana, atbalsts tehniskās jaunrades attīstībai</vt:lpstr>
      <vt:lpstr>«Latvijas Robotikas  čempionāts» RTU 06.05.2017.</vt:lpstr>
      <vt:lpstr>«Elektronikas diena 2017»  RTK 07.12.2017.</vt:lpstr>
      <vt:lpstr>Eksakto mācību priekšmetu popularizēšana –  Ekselences balva fizikā</vt:lpstr>
      <vt:lpstr>Atbalsts elektronikas un robotikas sacensību organizēšanai</vt:lpstr>
      <vt:lpstr>Mācību materiālu izstrāde, skolotāju apmācības</vt:lpstr>
      <vt:lpstr>Dalība un sadarbība</vt:lpstr>
      <vt:lpstr>PowerPoint Presentation</vt:lpstr>
      <vt:lpstr>PowerPoint Presentation</vt:lpstr>
      <vt:lpstr>Biedru aptauja </vt:lpstr>
      <vt:lpstr>Biedru aptauja – attīstības tendences</vt:lpstr>
      <vt:lpstr>Biedru vērtējums par darbību 2017.gadā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teryy</dc:title>
  <dc:creator>Inese Cvetkova</dc:creator>
  <cp:lastModifiedBy>Inese Cvetkova</cp:lastModifiedBy>
  <cp:revision>89</cp:revision>
  <cp:lastPrinted>2018-03-25T17:11:40Z</cp:lastPrinted>
  <dcterms:created xsi:type="dcterms:W3CDTF">2018-03-23T10:38:48Z</dcterms:created>
  <dcterms:modified xsi:type="dcterms:W3CDTF">2018-04-04T13:22:23Z</dcterms:modified>
</cp:coreProperties>
</file>