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0"/>
  </p:notesMasterIdLst>
  <p:handoutMasterIdLst>
    <p:handoutMasterId r:id="rId11"/>
  </p:handoutMasterIdLst>
  <p:sldIdLst>
    <p:sldId id="339" r:id="rId2"/>
    <p:sldId id="331" r:id="rId3"/>
    <p:sldId id="332" r:id="rId4"/>
    <p:sldId id="333" r:id="rId5"/>
    <p:sldId id="340" r:id="rId6"/>
    <p:sldId id="334" r:id="rId7"/>
    <p:sldId id="336" r:id="rId8"/>
    <p:sldId id="337" r:id="rId9"/>
  </p:sldIdLst>
  <p:sldSz cx="9144000" cy="6858000" type="screen4x3"/>
  <p:notesSz cx="9874250" cy="67976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4" d="100"/>
          <a:sy n="114" d="100"/>
        </p:scale>
        <p:origin x="15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5593124" y="1"/>
            <a:ext cx="4278842" cy="341064"/>
          </a:xfrm>
          <a:prstGeom prst="rect">
            <a:avLst/>
          </a:prstGeom>
        </p:spPr>
        <p:txBody>
          <a:bodyPr vert="horz" lIns="91440" tIns="45720" rIns="91440" bIns="45720" rtlCol="0"/>
          <a:lstStyle>
            <a:lvl1pPr algn="r">
              <a:defRPr sz="1200"/>
            </a:lvl1pPr>
          </a:lstStyle>
          <a:p>
            <a:fld id="{8F1488AA-0087-49A1-AA3C-5B6A141FB14E}" type="datetimeFigureOut">
              <a:rPr lang="lv-LV" smtClean="0"/>
              <a:t>04.04.2018</a:t>
            </a:fld>
            <a:endParaRPr lang="lv-LV"/>
          </a:p>
        </p:txBody>
      </p:sp>
      <p:sp>
        <p:nvSpPr>
          <p:cNvPr id="4" name="Footer Placeholder 3"/>
          <p:cNvSpPr>
            <a:spLocks noGrp="1"/>
          </p:cNvSpPr>
          <p:nvPr>
            <p:ph type="ftr" sz="quarter" idx="2"/>
          </p:nvPr>
        </p:nvSpPr>
        <p:spPr>
          <a:xfrm>
            <a:off x="0" y="6456613"/>
            <a:ext cx="4278842" cy="341063"/>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5593124" y="6456613"/>
            <a:ext cx="4278842" cy="341063"/>
          </a:xfrm>
          <a:prstGeom prst="rect">
            <a:avLst/>
          </a:prstGeom>
        </p:spPr>
        <p:txBody>
          <a:bodyPr vert="horz" lIns="91440" tIns="45720" rIns="91440" bIns="45720" rtlCol="0" anchor="b"/>
          <a:lstStyle>
            <a:lvl1pPr algn="r">
              <a:defRPr sz="1200"/>
            </a:lvl1pPr>
          </a:lstStyle>
          <a:p>
            <a:fld id="{E726DA5A-146A-42F1-BD3D-A7D307588C54}" type="slidenum">
              <a:rPr lang="lv-LV" smtClean="0"/>
              <a:t>‹#›</a:t>
            </a:fld>
            <a:endParaRPr lang="lv-LV"/>
          </a:p>
        </p:txBody>
      </p:sp>
    </p:spTree>
    <p:extLst>
      <p:ext uri="{BB962C8B-B14F-4D97-AF65-F5344CB8AC3E}">
        <p14:creationId xmlns:p14="http://schemas.microsoft.com/office/powerpoint/2010/main" val="2415654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3124" y="0"/>
            <a:ext cx="4278842" cy="339884"/>
          </a:xfrm>
          <a:prstGeom prst="rect">
            <a:avLst/>
          </a:prstGeom>
        </p:spPr>
        <p:txBody>
          <a:bodyPr vert="horz" lIns="91440" tIns="45720" rIns="91440" bIns="45720" rtlCol="0"/>
          <a:lstStyle>
            <a:lvl1pPr algn="r">
              <a:defRPr sz="1200"/>
            </a:lvl1pPr>
          </a:lstStyle>
          <a:p>
            <a:fld id="{7AB488F7-1FAC-40D2-BB7E-BA3CE28D8950}" type="datetimeFigureOut">
              <a:rPr lang="en-US" smtClean="0"/>
              <a:pPr/>
              <a:t>4/4/2018</a:t>
            </a:fld>
            <a:endParaRPr lang="en-US"/>
          </a:p>
        </p:txBody>
      </p:sp>
      <p:sp>
        <p:nvSpPr>
          <p:cNvPr id="4" name="Slide Image Placeholder 3"/>
          <p:cNvSpPr>
            <a:spLocks noGrp="1" noRot="1" noChangeAspect="1"/>
          </p:cNvSpPr>
          <p:nvPr>
            <p:ph type="sldImg" idx="2"/>
          </p:nvPr>
        </p:nvSpPr>
        <p:spPr>
          <a:xfrm>
            <a:off x="3238500" y="509588"/>
            <a:ext cx="3397250"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7425" y="3228896"/>
            <a:ext cx="789940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612"/>
            <a:ext cx="4278842"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3124" y="6456612"/>
            <a:ext cx="4278842" cy="339884"/>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lvl1pPr>
              <a:defRPr/>
            </a:lvl1pPr>
          </a:lstStyle>
          <a:p>
            <a:pPr>
              <a:defRPr/>
            </a:pPr>
            <a:fld id="{AA9F1FB3-FA7F-4780-84E0-7B55D0A75A38}" type="datetimeFigureOut">
              <a:rPr lang="lv-LV">
                <a:solidFill>
                  <a:prstClr val="black">
                    <a:tint val="75000"/>
                  </a:prstClr>
                </a:solidFill>
              </a:rPr>
              <a:pPr>
                <a:defRPr/>
              </a:pPr>
              <a:t>04.04.2018</a:t>
            </a:fld>
            <a:endParaRPr lang="lv-LV">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388D8A1-9565-46E5-AE18-F74C50EF04B2}" type="slidenum">
              <a:rPr lang="lv-LV"/>
              <a:pPr>
                <a:defRPr/>
              </a:pPr>
              <a:t>‹#›</a:t>
            </a:fld>
            <a:endParaRPr lang="lv-LV"/>
          </a:p>
        </p:txBody>
      </p:sp>
    </p:spTree>
    <p:extLst>
      <p:ext uri="{BB962C8B-B14F-4D97-AF65-F5344CB8AC3E}">
        <p14:creationId xmlns:p14="http://schemas.microsoft.com/office/powerpoint/2010/main" val="266566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lvl1pPr>
              <a:defRPr/>
            </a:lvl1pPr>
          </a:lstStyle>
          <a:p>
            <a:pPr>
              <a:defRPr/>
            </a:pPr>
            <a:fld id="{4F442CDA-E355-4F17-8968-6057E3669F69}" type="datetimeFigureOut">
              <a:rPr lang="lv-LV">
                <a:solidFill>
                  <a:prstClr val="black">
                    <a:tint val="75000"/>
                  </a:prstClr>
                </a:solidFill>
              </a:rPr>
              <a:pPr>
                <a:defRPr/>
              </a:pPr>
              <a:t>04.04.2018</a:t>
            </a:fld>
            <a:endParaRPr lang="lv-LV">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E2642F6-0D87-497B-83BC-1247B7995AF3}" type="slidenum">
              <a:rPr lang="lv-LV"/>
              <a:pPr>
                <a:defRPr/>
              </a:pPr>
              <a:t>‹#›</a:t>
            </a:fld>
            <a:endParaRPr lang="lv-LV"/>
          </a:p>
        </p:txBody>
      </p:sp>
    </p:spTree>
    <p:extLst>
      <p:ext uri="{BB962C8B-B14F-4D97-AF65-F5344CB8AC3E}">
        <p14:creationId xmlns:p14="http://schemas.microsoft.com/office/powerpoint/2010/main" val="2659759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lvl1pPr>
              <a:defRPr/>
            </a:lvl1pPr>
          </a:lstStyle>
          <a:p>
            <a:pPr>
              <a:defRPr/>
            </a:pPr>
            <a:fld id="{8B22105C-4D20-4BB2-A49F-25EF3027EC83}" type="datetimeFigureOut">
              <a:rPr lang="lv-LV">
                <a:solidFill>
                  <a:prstClr val="black">
                    <a:tint val="75000"/>
                  </a:prstClr>
                </a:solidFill>
              </a:rPr>
              <a:pPr>
                <a:defRPr/>
              </a:pPr>
              <a:t>04.04.2018</a:t>
            </a:fld>
            <a:endParaRPr lang="lv-LV">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B2FAE8-5243-437A-AC40-58297219F5A5}" type="slidenum">
              <a:rPr lang="lv-LV"/>
              <a:pPr>
                <a:defRPr/>
              </a:pPr>
              <a:t>‹#›</a:t>
            </a:fld>
            <a:endParaRPr lang="lv-LV"/>
          </a:p>
        </p:txBody>
      </p:sp>
    </p:spTree>
    <p:extLst>
      <p:ext uri="{BB962C8B-B14F-4D97-AF65-F5344CB8AC3E}">
        <p14:creationId xmlns:p14="http://schemas.microsoft.com/office/powerpoint/2010/main" val="3708596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07CDA303-35AD-49BC-BE58-21893C1F88A9}" type="slidenum">
              <a:rPr lang="en-US"/>
              <a:pPr>
                <a:defRPr/>
              </a:pPr>
              <a:t>‹#›</a:t>
            </a:fld>
            <a:endParaRPr lang="en-US" dirty="0"/>
          </a:p>
        </p:txBody>
      </p:sp>
    </p:spTree>
    <p:extLst>
      <p:ext uri="{BB962C8B-B14F-4D97-AF65-F5344CB8AC3E}">
        <p14:creationId xmlns:p14="http://schemas.microsoft.com/office/powerpoint/2010/main" val="2532555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6AE0D0E4-893A-46C1-B690-24C9B8295B9B}" type="slidenum">
              <a:rPr lang="en-US"/>
              <a:pPr>
                <a:defRPr/>
              </a:pPr>
              <a:t>‹#›</a:t>
            </a:fld>
            <a:endParaRPr lang="en-US" dirty="0"/>
          </a:p>
        </p:txBody>
      </p:sp>
    </p:spTree>
    <p:extLst>
      <p:ext uri="{BB962C8B-B14F-4D97-AF65-F5344CB8AC3E}">
        <p14:creationId xmlns:p14="http://schemas.microsoft.com/office/powerpoint/2010/main" val="2220187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760D7F73-73DF-4EBE-9375-B031D088E2DB}" type="slidenum">
              <a:rPr lang="en-US"/>
              <a:pPr>
                <a:defRPr/>
              </a:pPr>
              <a:t>‹#›</a:t>
            </a:fld>
            <a:endParaRPr lang="en-US" dirty="0"/>
          </a:p>
        </p:txBody>
      </p:sp>
    </p:spTree>
    <p:extLst>
      <p:ext uri="{BB962C8B-B14F-4D97-AF65-F5344CB8AC3E}">
        <p14:creationId xmlns:p14="http://schemas.microsoft.com/office/powerpoint/2010/main" val="3946457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lvl1pPr>
              <a:defRPr/>
            </a:lvl1pPr>
          </a:lstStyle>
          <a:p>
            <a:pPr>
              <a:defRPr/>
            </a:pPr>
            <a:fld id="{85A4FFCD-ECBD-419F-BBC3-D15C9E134E2F}" type="datetimeFigureOut">
              <a:rPr lang="lv-LV">
                <a:solidFill>
                  <a:prstClr val="black">
                    <a:tint val="75000"/>
                  </a:prstClr>
                </a:solidFill>
              </a:rPr>
              <a:pPr>
                <a:defRPr/>
              </a:pPr>
              <a:t>04.04.2018</a:t>
            </a:fld>
            <a:endParaRPr lang="lv-LV">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A960631-FF59-457B-AC61-5C9817B7C85B}" type="slidenum">
              <a:rPr lang="lv-LV"/>
              <a:pPr>
                <a:defRPr/>
              </a:pPr>
              <a:t>‹#›</a:t>
            </a:fld>
            <a:endParaRPr lang="lv-LV"/>
          </a:p>
        </p:txBody>
      </p:sp>
    </p:spTree>
    <p:extLst>
      <p:ext uri="{BB962C8B-B14F-4D97-AF65-F5344CB8AC3E}">
        <p14:creationId xmlns:p14="http://schemas.microsoft.com/office/powerpoint/2010/main" val="259586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BE3505-C45F-4A5D-8FF4-7DA21C4BC163}" type="datetimeFigureOut">
              <a:rPr lang="lv-LV">
                <a:solidFill>
                  <a:prstClr val="black">
                    <a:tint val="75000"/>
                  </a:prstClr>
                </a:solidFill>
              </a:rPr>
              <a:pPr>
                <a:defRPr/>
              </a:pPr>
              <a:t>04.04.2018</a:t>
            </a:fld>
            <a:endParaRPr lang="lv-LV">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47E85-366F-4D12-8DB3-94F3398E1A0C}" type="slidenum">
              <a:rPr lang="lv-LV"/>
              <a:pPr>
                <a:defRPr/>
              </a:pPr>
              <a:t>‹#›</a:t>
            </a:fld>
            <a:endParaRPr lang="lv-LV"/>
          </a:p>
        </p:txBody>
      </p:sp>
    </p:spTree>
    <p:extLst>
      <p:ext uri="{BB962C8B-B14F-4D97-AF65-F5344CB8AC3E}">
        <p14:creationId xmlns:p14="http://schemas.microsoft.com/office/powerpoint/2010/main" val="263073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3"/>
          <p:cNvSpPr>
            <a:spLocks noGrp="1"/>
          </p:cNvSpPr>
          <p:nvPr>
            <p:ph type="dt" sz="half" idx="10"/>
          </p:nvPr>
        </p:nvSpPr>
        <p:spPr/>
        <p:txBody>
          <a:bodyPr/>
          <a:lstStyle>
            <a:lvl1pPr>
              <a:defRPr/>
            </a:lvl1pPr>
          </a:lstStyle>
          <a:p>
            <a:pPr>
              <a:defRPr/>
            </a:pPr>
            <a:fld id="{4B8E0EF4-D9F3-4AA7-95ED-12D1ABDBB58B}" type="datetimeFigureOut">
              <a:rPr lang="lv-LV">
                <a:solidFill>
                  <a:prstClr val="black">
                    <a:tint val="75000"/>
                  </a:prstClr>
                </a:solidFill>
              </a:rPr>
              <a:pPr>
                <a:defRPr/>
              </a:pPr>
              <a:t>04.04.2018</a:t>
            </a:fld>
            <a:endParaRPr lang="lv-LV">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3F3861B-2C81-4F4B-98C1-250A3DD07593}" type="slidenum">
              <a:rPr lang="lv-LV"/>
              <a:pPr>
                <a:defRPr/>
              </a:pPr>
              <a:t>‹#›</a:t>
            </a:fld>
            <a:endParaRPr lang="lv-LV"/>
          </a:p>
        </p:txBody>
      </p:sp>
    </p:spTree>
    <p:extLst>
      <p:ext uri="{BB962C8B-B14F-4D97-AF65-F5344CB8AC3E}">
        <p14:creationId xmlns:p14="http://schemas.microsoft.com/office/powerpoint/2010/main" val="313778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3"/>
          <p:cNvSpPr>
            <a:spLocks noGrp="1"/>
          </p:cNvSpPr>
          <p:nvPr>
            <p:ph type="dt" sz="half" idx="10"/>
          </p:nvPr>
        </p:nvSpPr>
        <p:spPr/>
        <p:txBody>
          <a:bodyPr/>
          <a:lstStyle>
            <a:lvl1pPr>
              <a:defRPr/>
            </a:lvl1pPr>
          </a:lstStyle>
          <a:p>
            <a:pPr>
              <a:defRPr/>
            </a:pPr>
            <a:fld id="{C0223ED5-5036-43F0-AEB9-99915A64D781}" type="datetimeFigureOut">
              <a:rPr lang="lv-LV">
                <a:solidFill>
                  <a:prstClr val="black">
                    <a:tint val="75000"/>
                  </a:prstClr>
                </a:solidFill>
              </a:rPr>
              <a:pPr>
                <a:defRPr/>
              </a:pPr>
              <a:t>04.04.2018</a:t>
            </a:fld>
            <a:endParaRPr lang="lv-LV">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EA750467-7F66-4104-8E54-13D69311D8E0}" type="slidenum">
              <a:rPr lang="lv-LV"/>
              <a:pPr>
                <a:defRPr/>
              </a:pPr>
              <a:t>‹#›</a:t>
            </a:fld>
            <a:endParaRPr lang="lv-LV"/>
          </a:p>
        </p:txBody>
      </p:sp>
    </p:spTree>
    <p:extLst>
      <p:ext uri="{BB962C8B-B14F-4D97-AF65-F5344CB8AC3E}">
        <p14:creationId xmlns:p14="http://schemas.microsoft.com/office/powerpoint/2010/main" val="86436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3"/>
          <p:cNvSpPr>
            <a:spLocks noGrp="1"/>
          </p:cNvSpPr>
          <p:nvPr>
            <p:ph type="dt" sz="half" idx="10"/>
          </p:nvPr>
        </p:nvSpPr>
        <p:spPr/>
        <p:txBody>
          <a:bodyPr/>
          <a:lstStyle>
            <a:lvl1pPr>
              <a:defRPr/>
            </a:lvl1pPr>
          </a:lstStyle>
          <a:p>
            <a:pPr>
              <a:defRPr/>
            </a:pPr>
            <a:fld id="{AB1F065D-AB92-4E29-9E20-569F4941C4C8}" type="datetimeFigureOut">
              <a:rPr lang="lv-LV">
                <a:solidFill>
                  <a:prstClr val="black">
                    <a:tint val="75000"/>
                  </a:prstClr>
                </a:solidFill>
              </a:rPr>
              <a:pPr>
                <a:defRPr/>
              </a:pPr>
              <a:t>04.04.2018</a:t>
            </a:fld>
            <a:endParaRPr lang="lv-LV">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112C795-F01A-40E4-B79F-340F2AD1BCC5}" type="slidenum">
              <a:rPr lang="lv-LV"/>
              <a:pPr>
                <a:defRPr/>
              </a:pPr>
              <a:t>‹#›</a:t>
            </a:fld>
            <a:endParaRPr lang="lv-LV"/>
          </a:p>
        </p:txBody>
      </p:sp>
    </p:spTree>
    <p:extLst>
      <p:ext uri="{BB962C8B-B14F-4D97-AF65-F5344CB8AC3E}">
        <p14:creationId xmlns:p14="http://schemas.microsoft.com/office/powerpoint/2010/main" val="220927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E83261-1377-4004-B316-131F7F18CEE6}" type="datetimeFigureOut">
              <a:rPr lang="lv-LV">
                <a:solidFill>
                  <a:prstClr val="black">
                    <a:tint val="75000"/>
                  </a:prstClr>
                </a:solidFill>
              </a:rPr>
              <a:pPr>
                <a:defRPr/>
              </a:pPr>
              <a:t>04.04.2018</a:t>
            </a:fld>
            <a:endParaRPr lang="lv-LV">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BFBAE2F7-0BD8-4049-BD0B-A63B66B337B8}" type="slidenum">
              <a:rPr lang="lv-LV"/>
              <a:pPr>
                <a:defRPr/>
              </a:pPr>
              <a:t>‹#›</a:t>
            </a:fld>
            <a:endParaRPr lang="lv-LV"/>
          </a:p>
        </p:txBody>
      </p:sp>
    </p:spTree>
    <p:extLst>
      <p:ext uri="{BB962C8B-B14F-4D97-AF65-F5344CB8AC3E}">
        <p14:creationId xmlns:p14="http://schemas.microsoft.com/office/powerpoint/2010/main" val="124900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36A8016-154E-4207-8753-47F007F6A969}" type="datetimeFigureOut">
              <a:rPr lang="lv-LV">
                <a:solidFill>
                  <a:prstClr val="black">
                    <a:tint val="75000"/>
                  </a:prstClr>
                </a:solidFill>
              </a:rPr>
              <a:pPr>
                <a:defRPr/>
              </a:pPr>
              <a:t>04.04.2018</a:t>
            </a:fld>
            <a:endParaRPr lang="lv-LV">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9ECD826-2F62-442D-8E79-A4FC1C996FB1}" type="slidenum">
              <a:rPr lang="lv-LV"/>
              <a:pPr>
                <a:defRPr/>
              </a:pPr>
              <a:t>‹#›</a:t>
            </a:fld>
            <a:endParaRPr lang="lv-LV"/>
          </a:p>
        </p:txBody>
      </p:sp>
    </p:spTree>
    <p:extLst>
      <p:ext uri="{BB962C8B-B14F-4D97-AF65-F5344CB8AC3E}">
        <p14:creationId xmlns:p14="http://schemas.microsoft.com/office/powerpoint/2010/main" val="315324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E48258B-FEA5-4E8F-B395-9BDA9246D0F1}" type="datetimeFigureOut">
              <a:rPr lang="lv-LV">
                <a:solidFill>
                  <a:prstClr val="black">
                    <a:tint val="75000"/>
                  </a:prstClr>
                </a:solidFill>
              </a:rPr>
              <a:pPr>
                <a:defRPr/>
              </a:pPr>
              <a:t>04.04.2018</a:t>
            </a:fld>
            <a:endParaRPr lang="lv-LV">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lv-LV">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728DEA1-3111-44FF-9269-0271D7118BA4}" type="slidenum">
              <a:rPr lang="lv-LV"/>
              <a:pPr>
                <a:defRPr/>
              </a:pPr>
              <a:t>‹#›</a:t>
            </a:fld>
            <a:endParaRPr lang="lv-LV"/>
          </a:p>
        </p:txBody>
      </p:sp>
    </p:spTree>
    <p:extLst>
      <p:ext uri="{BB962C8B-B14F-4D97-AF65-F5344CB8AC3E}">
        <p14:creationId xmlns:p14="http://schemas.microsoft.com/office/powerpoint/2010/main" val="415047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v-LV"/>
              <a:t>Click to edit Master title style</a:t>
            </a:r>
            <a:endParaRPr lang="lv-LV" altLang="lv-LV"/>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endParaRPr lang="lv-LV" alt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914400">
              <a:defRPr/>
            </a:pPr>
            <a:fld id="{8474225E-F109-4ECE-8937-B15664824E31}" type="datetimeFigureOut">
              <a:rPr lang="lv-LV">
                <a:solidFill>
                  <a:prstClr val="black">
                    <a:tint val="75000"/>
                  </a:prstClr>
                </a:solidFill>
              </a:rPr>
              <a:pPr defTabSz="914400">
                <a:defRPr/>
              </a:pPr>
              <a:t>04.04.2018</a:t>
            </a:fld>
            <a:endParaRPr lang="lv-LV">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914400">
              <a:defRPr/>
            </a:pPr>
            <a:endParaRPr lang="lv-LV">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defTabSz="914400" fontAlgn="base">
              <a:spcBef>
                <a:spcPct val="0"/>
              </a:spcBef>
              <a:spcAft>
                <a:spcPct val="0"/>
              </a:spcAft>
              <a:defRPr/>
            </a:pPr>
            <a:fld id="{3644602A-7015-4AA5-B0EB-03103792DD19}" type="slidenum">
              <a:rPr lang="lv-LV">
                <a:cs typeface="Arial" panose="020B0604020202020204" pitchFamily="34" charset="0"/>
              </a:rPr>
              <a:pPr defTabSz="914400" fontAlgn="base">
                <a:spcBef>
                  <a:spcPct val="0"/>
                </a:spcBef>
                <a:spcAft>
                  <a:spcPct val="0"/>
                </a:spcAft>
                <a:defRPr/>
              </a:pPr>
              <a:t>‹#›</a:t>
            </a:fld>
            <a:endParaRPr lang="lv-LV">
              <a:cs typeface="Arial" panose="020B0604020202020204" pitchFamily="34" charset="0"/>
            </a:endParaRPr>
          </a:p>
        </p:txBody>
      </p:sp>
    </p:spTree>
    <p:extLst>
      <p:ext uri="{BB962C8B-B14F-4D97-AF65-F5344CB8AC3E}">
        <p14:creationId xmlns:p14="http://schemas.microsoft.com/office/powerpoint/2010/main" val="81957160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2426"/>
            <a:ext cx="8229600" cy="1143000"/>
          </a:xfrm>
        </p:spPr>
        <p:txBody>
          <a:bodyPr/>
          <a:lstStyle/>
          <a:p>
            <a:r>
              <a:rPr lang="lv-LV" b="1" dirty="0">
                <a:solidFill>
                  <a:srgbClr val="FF0000"/>
                </a:solidFill>
                <a:latin typeface="Franklin Gothic Book" panose="020B0503020102020204" pitchFamily="34" charset="0"/>
              </a:rPr>
              <a:t>Biedru sapulces darba kārtība</a:t>
            </a:r>
            <a:br>
              <a:rPr lang="lv-LV" b="1" dirty="0">
                <a:solidFill>
                  <a:srgbClr val="FF0000"/>
                </a:solidFill>
                <a:latin typeface="Franklin Gothic Book" panose="020B0503020102020204" pitchFamily="34" charset="0"/>
              </a:rPr>
            </a:br>
            <a:r>
              <a:rPr lang="lv-LV" sz="2000" b="1" dirty="0">
                <a:solidFill>
                  <a:srgbClr val="FF0000"/>
                </a:solidFill>
                <a:latin typeface="Franklin Gothic Book" panose="020B0503020102020204" pitchFamily="34" charset="0"/>
              </a:rPr>
              <a:t>2018.gada 26.marts,  “Latvijas Mobilais Telefons” Ropažu ielā 6, Rīgā</a:t>
            </a:r>
            <a:br>
              <a:rPr lang="lv-LV" sz="2000" b="1" dirty="0">
                <a:solidFill>
                  <a:srgbClr val="FF0000"/>
                </a:solidFill>
                <a:latin typeface="Franklin Gothic Book" panose="020B0503020102020204" pitchFamily="34" charset="0"/>
              </a:rPr>
            </a:br>
            <a:endParaRPr lang="lv-LV" sz="2000" b="1" dirty="0">
              <a:solidFill>
                <a:srgbClr val="FF0000"/>
              </a:solidFill>
              <a:latin typeface="Franklin Gothic Book" panose="020B0503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7402250"/>
              </p:ext>
            </p:extLst>
          </p:nvPr>
        </p:nvGraphicFramePr>
        <p:xfrm>
          <a:off x="683568" y="1628800"/>
          <a:ext cx="8208912" cy="4796790"/>
        </p:xfrm>
        <a:graphic>
          <a:graphicData uri="http://schemas.openxmlformats.org/drawingml/2006/table">
            <a:tbl>
              <a:tblPr firstRow="1" firstCol="1" lastRow="1" lastCol="1" bandRow="1" bandCol="1"/>
              <a:tblGrid>
                <a:gridCol w="907716">
                  <a:extLst>
                    <a:ext uri="{9D8B030D-6E8A-4147-A177-3AD203B41FA5}">
                      <a16:colId xmlns:a16="http://schemas.microsoft.com/office/drawing/2014/main" val="20000"/>
                    </a:ext>
                  </a:extLst>
                </a:gridCol>
                <a:gridCol w="7301196">
                  <a:extLst>
                    <a:ext uri="{9D8B030D-6E8A-4147-A177-3AD203B41FA5}">
                      <a16:colId xmlns:a16="http://schemas.microsoft.com/office/drawing/2014/main" val="20001"/>
                    </a:ext>
                  </a:extLst>
                </a:gridCol>
              </a:tblGrid>
              <a:tr h="242570">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14:00</a:t>
                      </a:r>
                    </a:p>
                  </a:txBody>
                  <a:tcPr marL="68580" marR="68580" marT="9525" marB="0">
                    <a:lnL>
                      <a:noFill/>
                    </a:lnL>
                    <a:lnR>
                      <a:noFill/>
                    </a:lnR>
                    <a:lnT>
                      <a:noFill/>
                    </a:lnT>
                    <a:lnB>
                      <a:noFill/>
                    </a:lnB>
                  </a:tcPr>
                </a:tc>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LETERA Biedru sapulces atklāšana - LETERA prezidents Normunds Bergs</a:t>
                      </a:r>
                    </a:p>
                  </a:txBody>
                  <a:tcPr marL="68580" marR="68580" marT="9525" marB="0">
                    <a:lnL>
                      <a:noFill/>
                    </a:lnL>
                    <a:lnR>
                      <a:noFill/>
                    </a:lnR>
                    <a:lnT>
                      <a:noFill/>
                    </a:lnT>
                    <a:lnB>
                      <a:noFill/>
                    </a:lnB>
                  </a:tcPr>
                </a:tc>
                <a:extLst>
                  <a:ext uri="{0D108BD9-81ED-4DB2-BD59-A6C34878D82A}">
                    <a16:rowId xmlns:a16="http://schemas.microsoft.com/office/drawing/2014/main" val="10000"/>
                  </a:ext>
                </a:extLst>
              </a:tr>
              <a:tr h="402590">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14:05</a:t>
                      </a:r>
                    </a:p>
                  </a:txBody>
                  <a:tcPr marL="68580" marR="68580" marT="9525" marB="0">
                    <a:lnL>
                      <a:noFill/>
                    </a:lnL>
                    <a:lnR>
                      <a:noFill/>
                    </a:lnR>
                    <a:lnT>
                      <a:noFill/>
                    </a:lnT>
                    <a:lnB>
                      <a:noFill/>
                    </a:lnB>
                  </a:tcPr>
                </a:tc>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Sapulces vadītāja, protokolista, balsu skaitīšanas komisijas ievēlēšana</a:t>
                      </a:r>
                    </a:p>
                    <a:p>
                      <a:pPr>
                        <a:spcAft>
                          <a:spcPts val="0"/>
                        </a:spcAft>
                      </a:pPr>
                      <a:r>
                        <a:rPr lang="lv-LV" sz="1800" dirty="0">
                          <a:effectLst/>
                          <a:latin typeface="Franklin Gothic Book" panose="020B0503020102020204" pitchFamily="34" charset="0"/>
                          <a:ea typeface="Times New Roman" panose="02020603050405020304" pitchFamily="18" charset="0"/>
                        </a:rPr>
                        <a:t>Sapulces darba kārtības apstiprināšana</a:t>
                      </a:r>
                    </a:p>
                  </a:txBody>
                  <a:tcPr marL="68580" marR="68580" marT="9525" marB="0">
                    <a:lnL>
                      <a:noFill/>
                    </a:lnL>
                    <a:lnR>
                      <a:noFill/>
                    </a:lnR>
                    <a:lnT>
                      <a:noFill/>
                    </a:lnT>
                    <a:lnB>
                      <a:noFill/>
                    </a:lnB>
                  </a:tcPr>
                </a:tc>
                <a:extLst>
                  <a:ext uri="{0D108BD9-81ED-4DB2-BD59-A6C34878D82A}">
                    <a16:rowId xmlns:a16="http://schemas.microsoft.com/office/drawing/2014/main" val="10001"/>
                  </a:ext>
                </a:extLst>
              </a:tr>
              <a:tr h="227965">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14:10</a:t>
                      </a:r>
                    </a:p>
                  </a:txBody>
                  <a:tcPr marL="68580" marR="68580" marT="9525" marB="0">
                    <a:lnL>
                      <a:noFill/>
                    </a:lnL>
                    <a:lnR>
                      <a:noFill/>
                    </a:lnR>
                    <a:lnT>
                      <a:noFill/>
                    </a:lnT>
                    <a:lnB>
                      <a:noFill/>
                    </a:lnB>
                  </a:tcPr>
                </a:tc>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Ziņojums par LETERA darbību 2017. gadā</a:t>
                      </a:r>
                    </a:p>
                  </a:txBody>
                  <a:tcPr marL="68580" marR="68580" marT="9525" marB="0">
                    <a:lnL>
                      <a:noFill/>
                    </a:lnL>
                    <a:lnR>
                      <a:noFill/>
                    </a:lnR>
                    <a:lnT>
                      <a:noFill/>
                    </a:lnT>
                    <a:lnB>
                      <a:noFill/>
                    </a:lnB>
                  </a:tcPr>
                </a:tc>
                <a:extLst>
                  <a:ext uri="{0D108BD9-81ED-4DB2-BD59-A6C34878D82A}">
                    <a16:rowId xmlns:a16="http://schemas.microsoft.com/office/drawing/2014/main" val="10002"/>
                  </a:ext>
                </a:extLst>
              </a:tr>
              <a:tr h="276860">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14:25</a:t>
                      </a:r>
                    </a:p>
                  </a:txBody>
                  <a:tcPr marL="68580" marR="68580" marT="9525" marB="0">
                    <a:lnL>
                      <a:noFill/>
                    </a:lnL>
                    <a:lnR>
                      <a:noFill/>
                    </a:lnR>
                    <a:lnT>
                      <a:noFill/>
                    </a:lnT>
                    <a:lnB>
                      <a:noFill/>
                    </a:lnB>
                  </a:tcPr>
                </a:tc>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LETERA 2017. gada pārskata un revīzijas komisijas ziņojuma apstiprināšana</a:t>
                      </a:r>
                    </a:p>
                  </a:txBody>
                  <a:tcPr marL="68580" marR="68580" marT="9525" marB="0">
                    <a:lnL>
                      <a:noFill/>
                    </a:lnL>
                    <a:lnR>
                      <a:noFill/>
                    </a:lnR>
                    <a:lnT>
                      <a:noFill/>
                    </a:lnT>
                    <a:lnB>
                      <a:noFill/>
                    </a:lnB>
                  </a:tcPr>
                </a:tc>
                <a:extLst>
                  <a:ext uri="{0D108BD9-81ED-4DB2-BD59-A6C34878D82A}">
                    <a16:rowId xmlns:a16="http://schemas.microsoft.com/office/drawing/2014/main" val="10003"/>
                  </a:ext>
                </a:extLst>
              </a:tr>
              <a:tr h="227965">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14:30</a:t>
                      </a:r>
                    </a:p>
                  </a:txBody>
                  <a:tcPr marL="68580" marR="68580" marT="9525" marB="0">
                    <a:lnL>
                      <a:noFill/>
                    </a:lnL>
                    <a:lnR>
                      <a:noFill/>
                    </a:lnR>
                    <a:lnT>
                      <a:noFill/>
                    </a:lnT>
                    <a:lnB>
                      <a:noFill/>
                    </a:lnB>
                  </a:tcPr>
                </a:tc>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LETERA valdes un prezidenta vēlēšanas</a:t>
                      </a:r>
                    </a:p>
                  </a:txBody>
                  <a:tcPr marL="68580" marR="68580" marT="9525" marB="0">
                    <a:lnL>
                      <a:noFill/>
                    </a:lnL>
                    <a:lnR>
                      <a:noFill/>
                    </a:lnR>
                    <a:lnT>
                      <a:noFill/>
                    </a:lnT>
                    <a:lnB>
                      <a:noFill/>
                    </a:lnB>
                  </a:tcPr>
                </a:tc>
                <a:extLst>
                  <a:ext uri="{0D108BD9-81ED-4DB2-BD59-A6C34878D82A}">
                    <a16:rowId xmlns:a16="http://schemas.microsoft.com/office/drawing/2014/main" val="10004"/>
                  </a:ext>
                </a:extLst>
              </a:tr>
              <a:tr h="194310">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14:40</a:t>
                      </a:r>
                    </a:p>
                  </a:txBody>
                  <a:tcPr marL="68580" marR="68580" marT="9525" marB="0">
                    <a:lnL>
                      <a:noFill/>
                    </a:lnL>
                    <a:lnR>
                      <a:noFill/>
                    </a:lnR>
                    <a:lnT>
                      <a:noFill/>
                    </a:lnT>
                    <a:lnB>
                      <a:noFill/>
                    </a:lnB>
                  </a:tcPr>
                </a:tc>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LETERA revīzijas komisijas vēlēšanas 2018. gada finanšu pārskatam</a:t>
                      </a:r>
                    </a:p>
                  </a:txBody>
                  <a:tcPr marL="68580" marR="68580" marT="9525" marB="0">
                    <a:lnL>
                      <a:noFill/>
                    </a:lnL>
                    <a:lnR>
                      <a:noFill/>
                    </a:lnR>
                    <a:lnT>
                      <a:noFill/>
                    </a:lnT>
                    <a:lnB>
                      <a:noFill/>
                    </a:lnB>
                  </a:tcPr>
                </a:tc>
                <a:extLst>
                  <a:ext uri="{0D108BD9-81ED-4DB2-BD59-A6C34878D82A}">
                    <a16:rowId xmlns:a16="http://schemas.microsoft.com/office/drawing/2014/main" val="10005"/>
                  </a:ext>
                </a:extLst>
              </a:tr>
              <a:tr h="227965">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14:45</a:t>
                      </a:r>
                    </a:p>
                  </a:txBody>
                  <a:tcPr marL="68580" marR="68580" marT="9525" marB="0">
                    <a:lnL>
                      <a:noFill/>
                    </a:lnL>
                    <a:lnR>
                      <a:noFill/>
                    </a:lnR>
                    <a:lnT>
                      <a:noFill/>
                    </a:lnT>
                    <a:lnB>
                      <a:noFill/>
                    </a:lnB>
                  </a:tcPr>
                </a:tc>
                <a:tc>
                  <a:txBody>
                    <a:bodyPr/>
                    <a:lstStyle/>
                    <a:p>
                      <a:pPr>
                        <a:spcAft>
                          <a:spcPts val="0"/>
                        </a:spcAft>
                      </a:pPr>
                      <a:r>
                        <a:rPr lang="lv-LV" sz="1800">
                          <a:effectLst/>
                          <a:latin typeface="Franklin Gothic Book" panose="020B0503020102020204" pitchFamily="34" charset="0"/>
                          <a:ea typeface="Times New Roman" panose="02020603050405020304" pitchFamily="18" charset="0"/>
                        </a:rPr>
                        <a:t>LETERA 2018. gada budžeta apstiprināšana </a:t>
                      </a:r>
                    </a:p>
                  </a:txBody>
                  <a:tcPr marL="68580" marR="68580" marT="9525" marB="0">
                    <a:lnL>
                      <a:noFill/>
                    </a:lnL>
                    <a:lnR>
                      <a:noFill/>
                    </a:lnR>
                    <a:lnT>
                      <a:noFill/>
                    </a:lnT>
                    <a:lnB>
                      <a:noFill/>
                    </a:lnB>
                  </a:tcPr>
                </a:tc>
                <a:extLst>
                  <a:ext uri="{0D108BD9-81ED-4DB2-BD59-A6C34878D82A}">
                    <a16:rowId xmlns:a16="http://schemas.microsoft.com/office/drawing/2014/main" val="10006"/>
                  </a:ext>
                </a:extLst>
              </a:tr>
              <a:tr h="227965">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14:50</a:t>
                      </a:r>
                    </a:p>
                  </a:txBody>
                  <a:tcPr marL="68580" marR="68580" marT="9525" marB="0">
                    <a:lnL>
                      <a:noFill/>
                    </a:lnL>
                    <a:lnR>
                      <a:noFill/>
                    </a:lnR>
                    <a:lnT>
                      <a:noFill/>
                    </a:lnT>
                    <a:lnB>
                      <a:noFill/>
                    </a:lnB>
                  </a:tcPr>
                </a:tc>
                <a:tc>
                  <a:txBody>
                    <a:bodyPr/>
                    <a:lstStyle/>
                    <a:p>
                      <a:pPr>
                        <a:spcAft>
                          <a:spcPts val="0"/>
                        </a:spcAft>
                      </a:pPr>
                      <a:r>
                        <a:rPr lang="lv-LV" sz="1800">
                          <a:effectLst/>
                          <a:latin typeface="Franklin Gothic Book" panose="020B0503020102020204" pitchFamily="34" charset="0"/>
                          <a:ea typeface="Times New Roman" panose="02020603050405020304" pitchFamily="18" charset="0"/>
                        </a:rPr>
                        <a:t>LETERA aktivitātes un mērķi 2018.gadā </a:t>
                      </a:r>
                    </a:p>
                  </a:txBody>
                  <a:tcPr marL="68580" marR="68580" marT="9525" marB="0">
                    <a:lnL>
                      <a:noFill/>
                    </a:lnL>
                    <a:lnR>
                      <a:noFill/>
                    </a:lnR>
                    <a:lnT>
                      <a:noFill/>
                    </a:lnT>
                    <a:lnB>
                      <a:noFill/>
                    </a:lnB>
                  </a:tcPr>
                </a:tc>
                <a:extLst>
                  <a:ext uri="{0D108BD9-81ED-4DB2-BD59-A6C34878D82A}">
                    <a16:rowId xmlns:a16="http://schemas.microsoft.com/office/drawing/2014/main" val="10007"/>
                  </a:ext>
                </a:extLst>
              </a:tr>
              <a:tr h="213360">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15:00 </a:t>
                      </a:r>
                    </a:p>
                  </a:txBody>
                  <a:tcPr marL="68580" marR="68580" marT="9525" marB="0">
                    <a:lnL>
                      <a:noFill/>
                    </a:lnL>
                    <a:lnR>
                      <a:noFill/>
                    </a:lnR>
                    <a:lnT>
                      <a:noFill/>
                    </a:lnT>
                    <a:lnB>
                      <a:noFill/>
                    </a:lnB>
                  </a:tcPr>
                </a:tc>
                <a:tc>
                  <a:txBody>
                    <a:bodyPr/>
                    <a:lstStyle/>
                    <a:p>
                      <a:pPr>
                        <a:spcAft>
                          <a:spcPts val="0"/>
                        </a:spcAft>
                      </a:pPr>
                      <a:r>
                        <a:rPr lang="lv-LV" sz="1800">
                          <a:effectLst/>
                          <a:latin typeface="Franklin Gothic Book" panose="020B0503020102020204" pitchFamily="34" charset="0"/>
                          <a:ea typeface="Times New Roman" panose="02020603050405020304" pitchFamily="18" charset="0"/>
                        </a:rPr>
                        <a:t>LETERA biedra apliecības izsniegšana jaunajiem biedriem</a:t>
                      </a:r>
                    </a:p>
                  </a:txBody>
                  <a:tcPr marL="68580" marR="68580" marT="9525" marB="0">
                    <a:lnL>
                      <a:noFill/>
                    </a:lnL>
                    <a:lnR>
                      <a:noFill/>
                    </a:lnR>
                    <a:lnT>
                      <a:noFill/>
                    </a:lnT>
                    <a:lnB>
                      <a:noFill/>
                    </a:lnB>
                  </a:tcPr>
                </a:tc>
                <a:extLst>
                  <a:ext uri="{0D108BD9-81ED-4DB2-BD59-A6C34878D82A}">
                    <a16:rowId xmlns:a16="http://schemas.microsoft.com/office/drawing/2014/main" val="10008"/>
                  </a:ext>
                </a:extLst>
              </a:tr>
              <a:tr h="227965">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15:10</a:t>
                      </a:r>
                    </a:p>
                  </a:txBody>
                  <a:tcPr marL="68580" marR="68580" marT="9525" marB="0">
                    <a:lnL>
                      <a:noFill/>
                    </a:lnL>
                    <a:lnR>
                      <a:noFill/>
                    </a:lnR>
                    <a:lnT>
                      <a:noFill/>
                    </a:lnT>
                    <a:lnB>
                      <a:noFill/>
                    </a:lnB>
                  </a:tcPr>
                </a:tc>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LMT prezidenta Jura Bindes uzruna un prezentācija</a:t>
                      </a:r>
                    </a:p>
                  </a:txBody>
                  <a:tcPr marL="68580" marR="68580" marT="9525" marB="0">
                    <a:lnL>
                      <a:noFill/>
                    </a:lnL>
                    <a:lnR>
                      <a:noFill/>
                    </a:lnR>
                    <a:lnT>
                      <a:noFill/>
                    </a:lnT>
                    <a:lnB>
                      <a:noFill/>
                    </a:lnB>
                  </a:tcPr>
                </a:tc>
                <a:extLst>
                  <a:ext uri="{0D108BD9-81ED-4DB2-BD59-A6C34878D82A}">
                    <a16:rowId xmlns:a16="http://schemas.microsoft.com/office/drawing/2014/main" val="10009"/>
                  </a:ext>
                </a:extLst>
              </a:tr>
              <a:tr h="227965">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15:30</a:t>
                      </a:r>
                    </a:p>
                  </a:txBody>
                  <a:tcPr marL="68580" marR="68580" marT="9525" marB="0">
                    <a:lnL>
                      <a:noFill/>
                    </a:lnL>
                    <a:lnR>
                      <a:noFill/>
                    </a:lnR>
                    <a:lnT>
                      <a:noFill/>
                    </a:lnT>
                    <a:lnB>
                      <a:noFill/>
                    </a:lnB>
                  </a:tcPr>
                </a:tc>
                <a:tc>
                  <a:txBody>
                    <a:bodyPr/>
                    <a:lstStyle/>
                    <a:p>
                      <a:pPr>
                        <a:spcAft>
                          <a:spcPts val="0"/>
                        </a:spcAft>
                      </a:pPr>
                      <a:r>
                        <a:rPr lang="lv-LV" sz="1800">
                          <a:effectLst/>
                          <a:latin typeface="Franklin Gothic Book" panose="020B0503020102020204" pitchFamily="34" charset="0"/>
                          <a:ea typeface="Times New Roman" panose="02020603050405020304" pitchFamily="18" charset="0"/>
                        </a:rPr>
                        <a:t>Pārtraukums, kafija</a:t>
                      </a:r>
                    </a:p>
                  </a:txBody>
                  <a:tcPr marL="68580" marR="68580" marT="9525" marB="0">
                    <a:lnL>
                      <a:noFill/>
                    </a:lnL>
                    <a:lnR>
                      <a:noFill/>
                    </a:lnR>
                    <a:lnT>
                      <a:noFill/>
                    </a:lnT>
                    <a:lnB>
                      <a:noFill/>
                    </a:lnB>
                  </a:tcPr>
                </a:tc>
                <a:extLst>
                  <a:ext uri="{0D108BD9-81ED-4DB2-BD59-A6C34878D82A}">
                    <a16:rowId xmlns:a16="http://schemas.microsoft.com/office/drawing/2014/main" val="10010"/>
                  </a:ext>
                </a:extLst>
              </a:tr>
              <a:tr h="214630">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15:40</a:t>
                      </a:r>
                    </a:p>
                  </a:txBody>
                  <a:tcPr marL="68580" marR="68580" marT="9525" marB="0">
                    <a:lnL>
                      <a:noFill/>
                    </a:lnL>
                    <a:lnR>
                      <a:noFill/>
                    </a:lnR>
                    <a:lnT>
                      <a:noFill/>
                    </a:lnT>
                    <a:lnB>
                      <a:noFill/>
                    </a:lnB>
                  </a:tcPr>
                </a:tc>
                <a:tc>
                  <a:txBody>
                    <a:bodyPr/>
                    <a:lstStyle/>
                    <a:p>
                      <a:pPr>
                        <a:spcAft>
                          <a:spcPts val="0"/>
                        </a:spcAft>
                      </a:pPr>
                      <a:r>
                        <a:rPr lang="lv-LV" sz="1800">
                          <a:effectLst/>
                          <a:latin typeface="Franklin Gothic Book" panose="020B0503020102020204" pitchFamily="34" charset="0"/>
                          <a:ea typeface="Times New Roman" panose="02020603050405020304" pitchFamily="18" charset="0"/>
                        </a:rPr>
                        <a:t>“Brīvais mikrofons” – dalībnieku prezentācijas, diskusijas</a:t>
                      </a:r>
                    </a:p>
                  </a:txBody>
                  <a:tcPr marL="68580" marR="68580" marT="9525" marB="0">
                    <a:lnL>
                      <a:noFill/>
                    </a:lnL>
                    <a:lnR>
                      <a:noFill/>
                    </a:lnR>
                    <a:lnT>
                      <a:noFill/>
                    </a:lnT>
                    <a:lnB>
                      <a:noFill/>
                    </a:lnB>
                  </a:tcPr>
                </a:tc>
                <a:extLst>
                  <a:ext uri="{0D108BD9-81ED-4DB2-BD59-A6C34878D82A}">
                    <a16:rowId xmlns:a16="http://schemas.microsoft.com/office/drawing/2014/main" val="10011"/>
                  </a:ext>
                </a:extLst>
              </a:tr>
              <a:tr h="254000">
                <a:tc>
                  <a:txBody>
                    <a:bodyPr/>
                    <a:lstStyle/>
                    <a:p>
                      <a:pPr>
                        <a:spcAft>
                          <a:spcPts val="0"/>
                        </a:spcAft>
                      </a:pPr>
                      <a:r>
                        <a:rPr lang="lv-LV" sz="1800">
                          <a:effectLst/>
                          <a:latin typeface="Franklin Gothic Book" panose="020B0503020102020204" pitchFamily="34" charset="0"/>
                          <a:ea typeface="Times New Roman" panose="02020603050405020304" pitchFamily="18" charset="0"/>
                        </a:rPr>
                        <a:t>17:00</a:t>
                      </a:r>
                    </a:p>
                  </a:txBody>
                  <a:tcPr marL="68580" marR="68580" marT="9525" marB="0">
                    <a:lnL>
                      <a:noFill/>
                    </a:lnL>
                    <a:lnR>
                      <a:noFill/>
                    </a:lnR>
                    <a:lnT>
                      <a:noFill/>
                    </a:lnT>
                    <a:lnB>
                      <a:noFill/>
                    </a:lnB>
                  </a:tcPr>
                </a:tc>
                <a:tc>
                  <a:txBody>
                    <a:bodyPr/>
                    <a:lstStyle/>
                    <a:p>
                      <a:pPr>
                        <a:spcAft>
                          <a:spcPts val="0"/>
                        </a:spcAft>
                      </a:pPr>
                      <a:r>
                        <a:rPr lang="lv-LV" sz="1800">
                          <a:effectLst/>
                          <a:latin typeface="Franklin Gothic Book" panose="020B0503020102020204" pitchFamily="34" charset="0"/>
                          <a:ea typeface="Times New Roman" panose="02020603050405020304" pitchFamily="18" charset="0"/>
                        </a:rPr>
                        <a:t>Ekonomikas ministra Arvila Ašeradena uzruna un prezentācija</a:t>
                      </a:r>
                    </a:p>
                  </a:txBody>
                  <a:tcPr marL="68580" marR="68580" marT="9525" marB="0">
                    <a:lnL>
                      <a:noFill/>
                    </a:lnL>
                    <a:lnR>
                      <a:noFill/>
                    </a:lnR>
                    <a:lnT>
                      <a:noFill/>
                    </a:lnT>
                    <a:lnB>
                      <a:noFill/>
                    </a:lnB>
                  </a:tcPr>
                </a:tc>
                <a:extLst>
                  <a:ext uri="{0D108BD9-81ED-4DB2-BD59-A6C34878D82A}">
                    <a16:rowId xmlns:a16="http://schemas.microsoft.com/office/drawing/2014/main" val="10012"/>
                  </a:ext>
                </a:extLst>
              </a:tr>
              <a:tr h="527685">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17:20</a:t>
                      </a:r>
                    </a:p>
                    <a:p>
                      <a:pPr>
                        <a:spcAft>
                          <a:spcPts val="0"/>
                        </a:spcAft>
                      </a:pPr>
                      <a:r>
                        <a:rPr lang="lv-LV" sz="1800" dirty="0">
                          <a:effectLst/>
                          <a:latin typeface="Franklin Gothic Book" panose="020B0503020102020204" pitchFamily="34" charset="0"/>
                          <a:ea typeface="Times New Roman" panose="02020603050405020304" pitchFamily="18" charset="0"/>
                        </a:rPr>
                        <a:t>           </a:t>
                      </a:r>
                    </a:p>
                  </a:txBody>
                  <a:tcPr marL="68580" marR="68580" marT="9525" marB="0">
                    <a:lnL>
                      <a:noFill/>
                    </a:lnL>
                    <a:lnR>
                      <a:noFill/>
                    </a:lnR>
                    <a:lnT>
                      <a:noFill/>
                    </a:lnT>
                    <a:lnB>
                      <a:noFill/>
                    </a:lnB>
                  </a:tcPr>
                </a:tc>
                <a:tc>
                  <a:txBody>
                    <a:bodyPr/>
                    <a:lstStyle/>
                    <a:p>
                      <a:pPr>
                        <a:spcAft>
                          <a:spcPts val="0"/>
                        </a:spcAft>
                      </a:pPr>
                      <a:r>
                        <a:rPr lang="lv-LV" sz="1800" dirty="0">
                          <a:effectLst/>
                          <a:latin typeface="Franklin Gothic Book" panose="020B0503020102020204" pitchFamily="34" charset="0"/>
                          <a:ea typeface="Times New Roman" panose="02020603050405020304" pitchFamily="18" charset="0"/>
                        </a:rPr>
                        <a:t>Sapulces oficiālās daļas noslēgums</a:t>
                      </a:r>
                    </a:p>
                    <a:p>
                      <a:pPr>
                        <a:spcAft>
                          <a:spcPts val="0"/>
                        </a:spcAft>
                      </a:pPr>
                      <a:r>
                        <a:rPr lang="lv-LV" sz="1800" dirty="0">
                          <a:effectLst/>
                          <a:latin typeface="Franklin Gothic Book" panose="020B0503020102020204" pitchFamily="34" charset="0"/>
                          <a:ea typeface="Times New Roman" panose="02020603050405020304" pitchFamily="18" charset="0"/>
                        </a:rPr>
                        <a:t>Saviesīgā daļa - Dalībnieku sarunas neformālā gaisotnē</a:t>
                      </a:r>
                    </a:p>
                  </a:txBody>
                  <a:tcPr marL="68580" marR="68580" marT="9525" marB="0">
                    <a:lnL>
                      <a:noFill/>
                    </a:lnL>
                    <a:lnR>
                      <a:noFill/>
                    </a:lnR>
                    <a:lnT>
                      <a:noFill/>
                    </a:lnT>
                    <a:lnB>
                      <a:noFill/>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7123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43235"/>
            <a:ext cx="8229600" cy="708697"/>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lv-LV" altLang="lv-LV" b="1" dirty="0">
                <a:solidFill>
                  <a:srgbClr val="FF0000"/>
                </a:solidFill>
                <a:latin typeface="Franklin Gothic Book" panose="020B0503020102020204" pitchFamily="34" charset="0"/>
                <a:ea typeface="Tahoma" panose="020B0604030504040204" pitchFamily="34" charset="0"/>
                <a:cs typeface="Calibri Light" panose="020F0302020204030204" pitchFamily="34" charset="0"/>
              </a:rPr>
              <a:t>LETERA 2017. gada pārskats</a:t>
            </a:r>
            <a:endParaRPr lang="lv-LV" altLang="lv-LV" dirty="0">
              <a:solidFill>
                <a:srgbClr val="FF0000"/>
              </a:solidFill>
              <a:latin typeface="Franklin Gothic Book" panose="020B0503020102020204" pitchFamily="34" charset="0"/>
              <a:ea typeface="Tahoma" panose="020B0604030504040204" pitchFamily="34" charset="0"/>
              <a:cs typeface="Calibri Light" panose="020F0302020204030204" pitchFamily="34" charset="0"/>
            </a:endParaRPr>
          </a:p>
        </p:txBody>
      </p:sp>
      <p:pic>
        <p:nvPicPr>
          <p:cNvPr id="15" name="Picture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79712" y="1268760"/>
            <a:ext cx="5762580" cy="5640100"/>
          </a:xfrm>
          <a:prstGeom prst="rect">
            <a:avLst/>
          </a:prstGeom>
        </p:spPr>
      </p:pic>
    </p:spTree>
    <p:extLst>
      <p:ext uri="{BB962C8B-B14F-4D97-AF65-F5344CB8AC3E}">
        <p14:creationId xmlns:p14="http://schemas.microsoft.com/office/powerpoint/2010/main" val="177756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52119" y="0"/>
            <a:ext cx="5039761" cy="6858000"/>
          </a:xfrm>
          <a:prstGeom prst="rect">
            <a:avLst/>
          </a:prstGeom>
        </p:spPr>
      </p:pic>
    </p:spTree>
    <p:extLst>
      <p:ext uri="{BB962C8B-B14F-4D97-AF65-F5344CB8AC3E}">
        <p14:creationId xmlns:p14="http://schemas.microsoft.com/office/powerpoint/2010/main" val="2099753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79296" cy="2016224"/>
          </a:xfrm>
        </p:spPr>
        <p:txBody>
          <a:bodyPr/>
          <a:lstStyle/>
          <a:p>
            <a:pPr marL="0" indent="0">
              <a:buNone/>
            </a:pPr>
            <a:r>
              <a:rPr lang="lv-LV" sz="2800" b="1" dirty="0">
                <a:solidFill>
                  <a:srgbClr val="FF0000"/>
                </a:solidFill>
                <a:latin typeface="Franklin Gothic Book" panose="020B0503020102020204" pitchFamily="34" charset="0"/>
              </a:rPr>
              <a:t>Revīzijas ziņojums                                                      </a:t>
            </a:r>
            <a:br>
              <a:rPr lang="lv-LV" sz="2800" b="1" dirty="0">
                <a:solidFill>
                  <a:srgbClr val="FF0000"/>
                </a:solidFill>
                <a:latin typeface="Franklin Gothic Book" panose="020B0503020102020204" pitchFamily="34" charset="0"/>
              </a:rPr>
            </a:br>
            <a:r>
              <a:rPr lang="lv-LV" sz="2800" b="1" dirty="0">
                <a:solidFill>
                  <a:srgbClr val="FF0000"/>
                </a:solidFill>
                <a:latin typeface="Franklin Gothic Book" panose="020B0503020102020204" pitchFamily="34" charset="0"/>
              </a:rPr>
              <a:t>par biedrības “Latvijas Elektrotehnikas un elektronikas rūpniecības asociācija“ 2017. gada pārskatu </a:t>
            </a:r>
            <a:br>
              <a:rPr lang="lv-LV" sz="2800" b="1" dirty="0">
                <a:solidFill>
                  <a:srgbClr val="FF0000"/>
                </a:solidFill>
                <a:latin typeface="Franklin Gothic Book" panose="020B0503020102020204" pitchFamily="34" charset="0"/>
              </a:rPr>
            </a:br>
            <a:endParaRPr lang="lv-LV" sz="2800" b="1" dirty="0">
              <a:solidFill>
                <a:srgbClr val="FF0000"/>
              </a:solidFill>
              <a:latin typeface="Franklin Gothic Book" panose="020B0503020102020204" pitchFamily="34" charset="0"/>
            </a:endParaRPr>
          </a:p>
        </p:txBody>
      </p:sp>
      <p:sp>
        <p:nvSpPr>
          <p:cNvPr id="3" name="Content Placeholder 2"/>
          <p:cNvSpPr>
            <a:spLocks noGrp="1"/>
          </p:cNvSpPr>
          <p:nvPr>
            <p:ph idx="1"/>
          </p:nvPr>
        </p:nvSpPr>
        <p:spPr>
          <a:xfrm>
            <a:off x="467544" y="2354837"/>
            <a:ext cx="8507288" cy="4170507"/>
          </a:xfrm>
        </p:spPr>
        <p:txBody>
          <a:bodyPr/>
          <a:lstStyle/>
          <a:p>
            <a:pPr marL="0" indent="0" algn="just">
              <a:lnSpc>
                <a:spcPct val="115000"/>
              </a:lnSpc>
              <a:spcAft>
                <a:spcPts val="0"/>
              </a:spcAft>
              <a:buNone/>
            </a:pPr>
            <a:r>
              <a:rPr lang="lv-LV" sz="2000" dirty="0"/>
              <a:t>	</a:t>
            </a:r>
            <a:r>
              <a:rPr lang="lv-LV" sz="2000" b="1" dirty="0">
                <a:latin typeface="Times New Roman" panose="02020603050405020304" pitchFamily="18" charset="0"/>
                <a:ea typeface="Times New Roman" panose="02020603050405020304" pitchFamily="18" charset="0"/>
              </a:rPr>
              <a:t>Revīzijas komisija uzskata, ka LETERA strādājusi sekmīgi</a:t>
            </a:r>
            <a:r>
              <a:rPr lang="lv-LV" sz="2000" dirty="0">
                <a:latin typeface="Times New Roman" panose="02020603050405020304" pitchFamily="18" charset="0"/>
                <a:ea typeface="Times New Roman" panose="02020603050405020304" pitchFamily="18" charset="0"/>
              </a:rPr>
              <a:t>. Biedrības 2017 gada darbība liecina, ka LETERA īsteno statūtos paredzētos uzdevumus un mērķus sekmējot Latvijas elektrotehnikas un elektronikas nozares stiprināšanu un attīstību. Ir notikusi aktīva sadarbība ar dažādām institūcijām elektronikas un elektrotehnikas nozares uzņēmumu interešu pārstāvēšanā, likumdošanas izstrādē un pilnveidošanā. Veiksmīgi turpināti īstenot ESF projekti nozares klastera attīstībai un asociācijas biedru darbaspēka kvalifikācijas celšanai. Projektu realizācija tiks turpināta arī nākamajā darbības periodā. </a:t>
            </a:r>
          </a:p>
          <a:p>
            <a:pPr marL="0" indent="0" algn="just">
              <a:lnSpc>
                <a:spcPct val="115000"/>
              </a:lnSpc>
              <a:spcAft>
                <a:spcPts val="0"/>
              </a:spcAft>
              <a:buNone/>
            </a:pPr>
            <a:endParaRPr lang="lv-LV" sz="2000" dirty="0">
              <a:latin typeface="Times New Roman" panose="02020603050405020304" pitchFamily="18" charset="0"/>
              <a:ea typeface="Times New Roman" panose="02020603050405020304" pitchFamily="18" charset="0"/>
            </a:endParaRPr>
          </a:p>
          <a:p>
            <a:pPr marL="0" indent="0" algn="just">
              <a:lnSpc>
                <a:spcPct val="115000"/>
              </a:lnSpc>
              <a:spcAft>
                <a:spcPts val="0"/>
              </a:spcAft>
              <a:buNone/>
            </a:pPr>
            <a:r>
              <a:rPr lang="lv-LV" sz="2000" dirty="0">
                <a:latin typeface="Times New Roman" panose="02020603050405020304" pitchFamily="18" charset="0"/>
                <a:ea typeface="Times New Roman" panose="02020603050405020304" pitchFamily="18" charset="0"/>
              </a:rPr>
              <a:t>Revīzijas komisija:                                                                            </a:t>
            </a:r>
          </a:p>
          <a:p>
            <a:pPr marL="0" indent="0" algn="just">
              <a:lnSpc>
                <a:spcPct val="115000"/>
              </a:lnSpc>
              <a:spcAft>
                <a:spcPts val="0"/>
              </a:spcAft>
              <a:buNone/>
            </a:pPr>
            <a:r>
              <a:rPr lang="lv-LV" sz="2000" dirty="0">
                <a:latin typeface="Times New Roman" panose="02020603050405020304" pitchFamily="18" charset="0"/>
                <a:ea typeface="Times New Roman" panose="02020603050405020304" pitchFamily="18" charset="0"/>
              </a:rPr>
              <a:t>Ina Buša, Jānis Bikše, Dzintars Zariņš</a:t>
            </a:r>
          </a:p>
        </p:txBody>
      </p:sp>
    </p:spTree>
    <p:extLst>
      <p:ext uri="{BB962C8B-B14F-4D97-AF65-F5344CB8AC3E}">
        <p14:creationId xmlns:p14="http://schemas.microsoft.com/office/powerpoint/2010/main" val="278648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38138"/>
          </a:xfrm>
        </p:spPr>
        <p:txBody>
          <a:bodyPr/>
          <a:lstStyle/>
          <a:p>
            <a:r>
              <a:rPr lang="lv-LV" sz="4000" b="1" dirty="0">
                <a:solidFill>
                  <a:srgbClr val="FF0000"/>
                </a:solidFill>
                <a:latin typeface="Franklin Gothic Book" panose="020B0503020102020204" pitchFamily="34" charset="0"/>
              </a:rPr>
              <a:t>LETERA valdes priekšlikums:</a:t>
            </a:r>
            <a:br>
              <a:rPr lang="lv-LV" sz="4000" b="1" dirty="0">
                <a:solidFill>
                  <a:srgbClr val="FF0000"/>
                </a:solidFill>
                <a:latin typeface="Franklin Gothic Book" panose="020B0503020102020204" pitchFamily="34" charset="0"/>
              </a:rPr>
            </a:br>
            <a:r>
              <a:rPr lang="lv-LV" sz="4000" b="1" dirty="0">
                <a:solidFill>
                  <a:srgbClr val="FF0000"/>
                </a:solidFill>
                <a:latin typeface="Franklin Gothic Book" panose="020B0503020102020204" pitchFamily="34" charset="0"/>
              </a:rPr>
              <a:t>Valdes locekļu kandidātu saraksts</a:t>
            </a:r>
          </a:p>
        </p:txBody>
      </p:sp>
      <p:sp>
        <p:nvSpPr>
          <p:cNvPr id="3" name="Content Placeholder 2"/>
          <p:cNvSpPr>
            <a:spLocks noGrp="1"/>
          </p:cNvSpPr>
          <p:nvPr>
            <p:ph idx="1"/>
          </p:nvPr>
        </p:nvSpPr>
        <p:spPr>
          <a:xfrm>
            <a:off x="457200" y="1600200"/>
            <a:ext cx="8507288" cy="4997152"/>
          </a:xfrm>
        </p:spPr>
        <p:txBody>
          <a:bodyPr/>
          <a:lstStyle/>
          <a:p>
            <a:pPr marL="0" indent="0">
              <a:lnSpc>
                <a:spcPct val="107000"/>
              </a:lnSpc>
              <a:spcAft>
                <a:spcPts val="800"/>
              </a:spcAft>
              <a:buNone/>
              <a:tabLst>
                <a:tab pos="4629150" algn="l"/>
              </a:tabLst>
            </a:pPr>
            <a:r>
              <a:rPr lang="lv-LV" sz="2000" dirty="0">
                <a:latin typeface="Calibri" panose="020F0502020204030204" pitchFamily="34" charset="0"/>
                <a:ea typeface="Calibri" panose="020F0502020204030204" pitchFamily="34" charset="0"/>
                <a:cs typeface="Times New Roman" panose="02020603050405020304" pitchFamily="18" charset="0"/>
              </a:rPr>
              <a:t>Prezidenta kandidāts :  </a:t>
            </a:r>
            <a:r>
              <a:rPr lang="lv-LV" sz="2000" b="1" dirty="0">
                <a:latin typeface="Calibri" panose="020F0502020204030204" pitchFamily="34" charset="0"/>
                <a:ea typeface="Calibri" panose="020F0502020204030204" pitchFamily="34" charset="0"/>
                <a:cs typeface="Times New Roman" panose="02020603050405020304" pitchFamily="18" charset="0"/>
              </a:rPr>
              <a:t>Normunds Bergs </a:t>
            </a:r>
            <a:r>
              <a:rPr lang="lv-LV" sz="2000" dirty="0">
                <a:latin typeface="Calibri" panose="020F0502020204030204" pitchFamily="34" charset="0"/>
                <a:ea typeface="Calibri" panose="020F0502020204030204" pitchFamily="34" charset="0"/>
                <a:cs typeface="Times New Roman" panose="02020603050405020304" pitchFamily="18" charset="0"/>
              </a:rPr>
              <a:t>– SAF Tehnika AS, valdes priekšsēdētājs </a:t>
            </a:r>
          </a:p>
          <a:p>
            <a:pPr marL="0" indent="0">
              <a:spcAft>
                <a:spcPts val="800"/>
              </a:spcAft>
              <a:buNone/>
            </a:pPr>
            <a:r>
              <a:rPr lang="lv-LV" sz="2000" dirty="0">
                <a:latin typeface="Calibri" panose="020F0502020204030204" pitchFamily="34" charset="0"/>
                <a:ea typeface="Calibri" panose="020F0502020204030204" pitchFamily="34" charset="0"/>
                <a:cs typeface="Times New Roman" panose="02020603050405020304" pitchFamily="18" charset="0"/>
              </a:rPr>
              <a:t>Valdes locekļu kandidāti :</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Jānis Avens </a:t>
            </a:r>
            <a:r>
              <a:rPr lang="lv-LV" sz="2000" dirty="0">
                <a:latin typeface="Calibri" panose="020F0502020204030204" pitchFamily="34" charset="0"/>
                <a:ea typeface="Calibri" panose="020F0502020204030204" pitchFamily="34" charset="0"/>
                <a:cs typeface="Times New Roman" panose="02020603050405020304" pitchFamily="18" charset="0"/>
              </a:rPr>
              <a:t>– Latvenergo AS, IT un T direktors</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Viktors Kononovs </a:t>
            </a:r>
            <a:r>
              <a:rPr lang="lv-LV" sz="2000" dirty="0">
                <a:latin typeface="Calibri" panose="020F0502020204030204" pitchFamily="34" charset="0"/>
                <a:ea typeface="Calibri" panose="020F0502020204030204" pitchFamily="34" charset="0"/>
                <a:cs typeface="Times New Roman" panose="02020603050405020304" pitchFamily="18" charset="0"/>
              </a:rPr>
              <a:t>– Volburg SIA, valdes priekšsēdētājs </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Ilmārs Osmanis </a:t>
            </a:r>
            <a:r>
              <a:rPr lang="lv-LV" sz="2000" dirty="0">
                <a:latin typeface="Calibri" panose="020F0502020204030204" pitchFamily="34" charset="0"/>
                <a:ea typeface="Calibri" panose="020F0502020204030204" pitchFamily="34" charset="0"/>
                <a:cs typeface="Times New Roman" panose="02020603050405020304" pitchFamily="18" charset="0"/>
              </a:rPr>
              <a:t>– </a:t>
            </a:r>
            <a:r>
              <a:rPr lang="lv-LV" sz="2000" dirty="0" err="1">
                <a:latin typeface="Calibri" panose="020F0502020204030204" pitchFamily="34" charset="0"/>
                <a:ea typeface="Calibri" panose="020F0502020204030204" pitchFamily="34" charset="0"/>
                <a:cs typeface="Times New Roman" panose="02020603050405020304" pitchFamily="18" charset="0"/>
              </a:rPr>
              <a:t>HansaMatrix</a:t>
            </a:r>
            <a:r>
              <a:rPr lang="lv-LV" sz="2000" dirty="0">
                <a:latin typeface="Calibri" panose="020F0502020204030204" pitchFamily="34" charset="0"/>
                <a:ea typeface="Calibri" panose="020F0502020204030204" pitchFamily="34" charset="0"/>
                <a:cs typeface="Times New Roman" panose="02020603050405020304" pitchFamily="18" charset="0"/>
              </a:rPr>
              <a:t> AS, valdes priekšsēdētājs</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Ģirts Ozoliņš </a:t>
            </a:r>
            <a:r>
              <a:rPr lang="lv-LV" sz="2000" dirty="0">
                <a:latin typeface="Calibri" panose="020F0502020204030204" pitchFamily="34" charset="0"/>
                <a:ea typeface="Calibri" panose="020F0502020204030204" pitchFamily="34" charset="0"/>
                <a:cs typeface="Times New Roman" panose="02020603050405020304" pitchFamily="18" charset="0"/>
              </a:rPr>
              <a:t>– </a:t>
            </a:r>
            <a:r>
              <a:rPr lang="lv-LV" sz="2000" dirty="0" err="1">
                <a:latin typeface="Calibri" panose="020F0502020204030204" pitchFamily="34" charset="0"/>
                <a:ea typeface="Calibri" panose="020F0502020204030204" pitchFamily="34" charset="0"/>
                <a:cs typeface="Times New Roman" panose="02020603050405020304" pitchFamily="18" charset="0"/>
              </a:rPr>
              <a:t>Erica</a:t>
            </a:r>
            <a:r>
              <a:rPr lang="lv-LV" sz="2000" dirty="0">
                <a:latin typeface="Calibri" panose="020F0502020204030204" pitchFamily="34" charset="0"/>
                <a:ea typeface="Calibri" panose="020F0502020204030204" pitchFamily="34" charset="0"/>
                <a:cs typeface="Times New Roman" panose="02020603050405020304" pitchFamily="18" charset="0"/>
              </a:rPr>
              <a:t> </a:t>
            </a:r>
            <a:r>
              <a:rPr lang="lv-LV" sz="2000" dirty="0" err="1">
                <a:latin typeface="Calibri" panose="020F0502020204030204" pitchFamily="34" charset="0"/>
                <a:ea typeface="Calibri" panose="020F0502020204030204" pitchFamily="34" charset="0"/>
                <a:cs typeface="Times New Roman" panose="02020603050405020304" pitchFamily="18" charset="0"/>
              </a:rPr>
              <a:t>Synths</a:t>
            </a:r>
            <a:r>
              <a:rPr lang="lv-LV" sz="2000" dirty="0">
                <a:latin typeface="Calibri" panose="020F0502020204030204" pitchFamily="34" charset="0"/>
                <a:ea typeface="Calibri" panose="020F0502020204030204" pitchFamily="34" charset="0"/>
                <a:cs typeface="Times New Roman" panose="02020603050405020304" pitchFamily="18" charset="0"/>
              </a:rPr>
              <a:t> SIA, valdes loceklis</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Jurģis Poriņš </a:t>
            </a:r>
            <a:r>
              <a:rPr lang="lv-LV" sz="2000" dirty="0">
                <a:latin typeface="Calibri" panose="020F0502020204030204" pitchFamily="34" charset="0"/>
                <a:ea typeface="Calibri" panose="020F0502020204030204" pitchFamily="34" charset="0"/>
                <a:cs typeface="Times New Roman" panose="02020603050405020304" pitchFamily="18" charset="0"/>
              </a:rPr>
              <a:t>– RTU, Elektronikas un telekomunikāciju fakultātes dekāns</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Kristaps </a:t>
            </a:r>
            <a:r>
              <a:rPr lang="lv-LV" sz="2000" b="1" dirty="0" err="1">
                <a:latin typeface="Calibri" panose="020F0502020204030204" pitchFamily="34" charset="0"/>
                <a:ea typeface="Calibri" panose="020F0502020204030204" pitchFamily="34" charset="0"/>
                <a:cs typeface="Times New Roman" panose="02020603050405020304" pitchFamily="18" charset="0"/>
              </a:rPr>
              <a:t>Rikāns</a:t>
            </a:r>
            <a:r>
              <a:rPr lang="lv-LV" sz="2000" b="1" dirty="0">
                <a:latin typeface="Calibri" panose="020F0502020204030204" pitchFamily="34" charset="0"/>
                <a:ea typeface="Calibri" panose="020F0502020204030204" pitchFamily="34" charset="0"/>
                <a:cs typeface="Times New Roman" panose="02020603050405020304" pitchFamily="18" charset="0"/>
              </a:rPr>
              <a:t> </a:t>
            </a:r>
            <a:r>
              <a:rPr lang="lv-LV" sz="2000" dirty="0">
                <a:latin typeface="Calibri" panose="020F0502020204030204" pitchFamily="34" charset="0"/>
                <a:ea typeface="Calibri" panose="020F0502020204030204" pitchFamily="34" charset="0"/>
                <a:cs typeface="Times New Roman" panose="02020603050405020304" pitchFamily="18" charset="0"/>
              </a:rPr>
              <a:t>– </a:t>
            </a:r>
            <a:r>
              <a:rPr lang="lv-LV" sz="2000" dirty="0" err="1">
                <a:latin typeface="Calibri" panose="020F0502020204030204" pitchFamily="34" charset="0"/>
                <a:ea typeface="Calibri" panose="020F0502020204030204" pitchFamily="34" charset="0"/>
                <a:cs typeface="Times New Roman" panose="02020603050405020304" pitchFamily="18" charset="0"/>
              </a:rPr>
              <a:t>Ubiquiti</a:t>
            </a:r>
            <a:r>
              <a:rPr lang="lv-LV" sz="2000" dirty="0">
                <a:latin typeface="Calibri" panose="020F0502020204030204" pitchFamily="34" charset="0"/>
                <a:ea typeface="Calibri" panose="020F0502020204030204" pitchFamily="34" charset="0"/>
                <a:cs typeface="Times New Roman" panose="02020603050405020304" pitchFamily="18" charset="0"/>
              </a:rPr>
              <a:t> </a:t>
            </a:r>
            <a:r>
              <a:rPr lang="lv-LV" sz="2000" dirty="0" err="1">
                <a:latin typeface="Calibri" panose="020F0502020204030204" pitchFamily="34" charset="0"/>
                <a:ea typeface="Calibri" panose="020F0502020204030204" pitchFamily="34" charset="0"/>
                <a:cs typeface="Times New Roman" panose="02020603050405020304" pitchFamily="18" charset="0"/>
              </a:rPr>
              <a:t>Networks</a:t>
            </a:r>
            <a:r>
              <a:rPr lang="lv-LV" sz="2000" dirty="0">
                <a:latin typeface="Calibri" panose="020F0502020204030204" pitchFamily="34" charset="0"/>
                <a:ea typeface="Calibri" panose="020F0502020204030204" pitchFamily="34" charset="0"/>
                <a:cs typeface="Times New Roman" panose="02020603050405020304" pitchFamily="18" charset="0"/>
              </a:rPr>
              <a:t> (Latvia) SIA, direktors</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Jānis Sams </a:t>
            </a:r>
            <a:r>
              <a:rPr lang="lv-LV" sz="2000" dirty="0">
                <a:latin typeface="Calibri" panose="020F0502020204030204" pitchFamily="34" charset="0"/>
                <a:ea typeface="Calibri" panose="020F0502020204030204" pitchFamily="34" charset="0"/>
                <a:cs typeface="Times New Roman" panose="02020603050405020304" pitchFamily="18" charset="0"/>
              </a:rPr>
              <a:t>– </a:t>
            </a:r>
            <a:r>
              <a:rPr lang="lv-LV" sz="2000" dirty="0" err="1">
                <a:latin typeface="Calibri" panose="020F0502020204030204" pitchFamily="34" charset="0"/>
                <a:ea typeface="Calibri" panose="020F0502020204030204" pitchFamily="34" charset="0"/>
                <a:cs typeface="Times New Roman" panose="02020603050405020304" pitchFamily="18" charset="0"/>
              </a:rPr>
              <a:t>Lexel</a:t>
            </a:r>
            <a:r>
              <a:rPr lang="lv-LV" sz="2000" dirty="0">
                <a:latin typeface="Calibri" panose="020F0502020204030204" pitchFamily="34" charset="0"/>
                <a:ea typeface="Calibri" panose="020F0502020204030204" pitchFamily="34" charset="0"/>
                <a:cs typeface="Times New Roman" panose="02020603050405020304" pitchFamily="18" charset="0"/>
              </a:rPr>
              <a:t> Fabrika SIA, kvalitātes vadītājs</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Gundars Strautmanis </a:t>
            </a:r>
            <a:r>
              <a:rPr lang="lv-LV" sz="2000" dirty="0">
                <a:latin typeface="Calibri" panose="020F0502020204030204" pitchFamily="34" charset="0"/>
                <a:ea typeface="Calibri" panose="020F0502020204030204" pitchFamily="34" charset="0"/>
                <a:cs typeface="Times New Roman" panose="02020603050405020304" pitchFamily="18" charset="0"/>
              </a:rPr>
              <a:t>– Lattelecom SIA, izpilddirektora padomnieks</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Dzintars Zariņš </a:t>
            </a:r>
            <a:r>
              <a:rPr lang="lv-LV" sz="2000" dirty="0">
                <a:latin typeface="Calibri" panose="020F0502020204030204" pitchFamily="34" charset="0"/>
                <a:ea typeface="Calibri" panose="020F0502020204030204" pitchFamily="34" charset="0"/>
                <a:cs typeface="Times New Roman" panose="02020603050405020304" pitchFamily="18" charset="0"/>
              </a:rPr>
              <a:t>– Dozimetrs SIA, valdes loceklis</a:t>
            </a:r>
          </a:p>
          <a:p>
            <a:pPr lvl="0">
              <a:spcAft>
                <a:spcPts val="0"/>
              </a:spcAft>
              <a:buClr>
                <a:srgbClr val="FF0000"/>
              </a:buClr>
              <a:buFont typeface="Wingdings" panose="05000000000000000000" pitchFamily="2" charset="2"/>
              <a:buChar char="§"/>
              <a:tabLst>
                <a:tab pos="457200" algn="l"/>
              </a:tabLst>
            </a:pPr>
            <a:r>
              <a:rPr lang="lv-LV" sz="2000" b="1" dirty="0">
                <a:latin typeface="Calibri" panose="020F0502020204030204" pitchFamily="34" charset="0"/>
                <a:ea typeface="Calibri" panose="020F0502020204030204" pitchFamily="34" charset="0"/>
                <a:cs typeface="Times New Roman" panose="02020603050405020304" pitchFamily="18" charset="0"/>
              </a:rPr>
              <a:t>Aleksandrs Zaslavskis </a:t>
            </a:r>
            <a:r>
              <a:rPr lang="lv-LV" sz="2000" dirty="0">
                <a:latin typeface="Calibri" panose="020F0502020204030204" pitchFamily="34" charset="0"/>
                <a:ea typeface="Calibri" panose="020F0502020204030204" pitchFamily="34" charset="0"/>
                <a:cs typeface="Times New Roman" panose="02020603050405020304" pitchFamily="18" charset="0"/>
              </a:rPr>
              <a:t>– ALFA RPAR AS, padomes priekšsēdētājs</a:t>
            </a:r>
          </a:p>
          <a:p>
            <a:pPr marL="0" lvl="0" indent="0">
              <a:spcAft>
                <a:spcPts val="0"/>
              </a:spcAft>
              <a:buNone/>
              <a:tabLst>
                <a:tab pos="457200" algn="l"/>
              </a:tabLst>
            </a:pPr>
            <a:endParaRPr lang="lv-LV" sz="2000" dirty="0">
              <a:latin typeface="Calibri" panose="020F0502020204030204" pitchFamily="34" charset="0"/>
              <a:ea typeface="Calibri" panose="020F0502020204030204" pitchFamily="34" charset="0"/>
              <a:cs typeface="Times New Roman" panose="02020603050405020304" pitchFamily="18" charset="0"/>
            </a:endParaRPr>
          </a:p>
          <a:p>
            <a:endParaRPr lang="lv-LV" sz="2000" dirty="0"/>
          </a:p>
        </p:txBody>
      </p:sp>
    </p:spTree>
    <p:extLst>
      <p:ext uri="{BB962C8B-B14F-4D97-AF65-F5344CB8AC3E}">
        <p14:creationId xmlns:p14="http://schemas.microsoft.com/office/powerpoint/2010/main" val="310211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38138"/>
          </a:xfrm>
        </p:spPr>
        <p:txBody>
          <a:bodyPr/>
          <a:lstStyle/>
          <a:p>
            <a:r>
              <a:rPr lang="lv-LV" sz="4000" b="1" dirty="0">
                <a:solidFill>
                  <a:srgbClr val="FF0000"/>
                </a:solidFill>
                <a:latin typeface="Franklin Gothic Book" panose="020B0503020102020204" pitchFamily="34" charset="0"/>
              </a:rPr>
              <a:t>Revīzijas komisija </a:t>
            </a:r>
            <a:br>
              <a:rPr lang="lv-LV" sz="4000" b="1" dirty="0">
                <a:solidFill>
                  <a:srgbClr val="FF0000"/>
                </a:solidFill>
                <a:latin typeface="Franklin Gothic Book" panose="020B0503020102020204" pitchFamily="34" charset="0"/>
              </a:rPr>
            </a:br>
            <a:r>
              <a:rPr lang="lv-LV" sz="4000" b="1" dirty="0">
                <a:solidFill>
                  <a:srgbClr val="FF0000"/>
                </a:solidFill>
                <a:latin typeface="Franklin Gothic Book" panose="020B0503020102020204" pitchFamily="34" charset="0"/>
              </a:rPr>
              <a:t>2018.gada pārskatam</a:t>
            </a:r>
          </a:p>
        </p:txBody>
      </p:sp>
      <p:sp>
        <p:nvSpPr>
          <p:cNvPr id="3" name="Content Placeholder 2"/>
          <p:cNvSpPr>
            <a:spLocks noGrp="1"/>
          </p:cNvSpPr>
          <p:nvPr>
            <p:ph idx="1"/>
          </p:nvPr>
        </p:nvSpPr>
        <p:spPr>
          <a:xfrm>
            <a:off x="457200" y="1600200"/>
            <a:ext cx="8507288" cy="4997152"/>
          </a:xfrm>
        </p:spPr>
        <p:txBody>
          <a:bodyPr/>
          <a:lstStyle/>
          <a:p>
            <a:pPr>
              <a:spcAft>
                <a:spcPts val="0"/>
              </a:spcAft>
              <a:buClr>
                <a:srgbClr val="FF0000"/>
              </a:buClr>
              <a:tabLst>
                <a:tab pos="457200" algn="l"/>
              </a:tabLst>
            </a:pPr>
            <a:endParaRPr lang="lv-LV" sz="20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buClr>
                <a:srgbClr val="FF0000"/>
              </a:buClr>
              <a:buFont typeface="Wingdings" panose="05000000000000000000" pitchFamily="2" charset="2"/>
              <a:buChar char="§"/>
              <a:tabLst>
                <a:tab pos="457200" algn="l"/>
              </a:tabLst>
            </a:pPr>
            <a:r>
              <a:rPr lang="lv-LV" b="1" dirty="0">
                <a:latin typeface="Franklin Gothic Book" panose="020B0503020102020204" pitchFamily="34" charset="0"/>
                <a:ea typeface="Calibri" panose="020F0502020204030204" pitchFamily="34" charset="0"/>
                <a:cs typeface="Times New Roman" panose="02020603050405020304" pitchFamily="18" charset="0"/>
              </a:rPr>
              <a:t>Ina Buša </a:t>
            </a:r>
          </a:p>
          <a:p>
            <a:pPr marL="0" indent="0">
              <a:spcAft>
                <a:spcPts val="0"/>
              </a:spcAft>
              <a:buClr>
                <a:srgbClr val="FF0000"/>
              </a:buClr>
              <a:buNone/>
              <a:tabLst>
                <a:tab pos="457200" algn="l"/>
              </a:tabLst>
            </a:pPr>
            <a:r>
              <a:rPr lang="lv-LV" dirty="0">
                <a:latin typeface="Franklin Gothic Book" panose="020B0503020102020204" pitchFamily="34" charset="0"/>
                <a:ea typeface="Calibri" panose="020F0502020204030204" pitchFamily="34" charset="0"/>
                <a:cs typeface="Times New Roman" panose="02020603050405020304" pitchFamily="18" charset="0"/>
              </a:rPr>
              <a:t>– </a:t>
            </a:r>
            <a:r>
              <a:rPr lang="lv-LV" dirty="0">
                <a:latin typeface="Franklin Gothic Book" panose="020B0503020102020204" pitchFamily="34" charset="0"/>
              </a:rPr>
              <a:t>IB Birojs SIA grāmatvedības speciāliste, valdes priekšsēdētāja</a:t>
            </a:r>
          </a:p>
          <a:p>
            <a:pPr marL="0" indent="0">
              <a:spcAft>
                <a:spcPts val="0"/>
              </a:spcAft>
              <a:buClr>
                <a:srgbClr val="FF0000"/>
              </a:buClr>
              <a:buNone/>
              <a:tabLst>
                <a:tab pos="457200" algn="l"/>
              </a:tabLst>
            </a:pPr>
            <a:endParaRPr lang="lv-LV" dirty="0">
              <a:latin typeface="Franklin Gothic Book" panose="020B0503020102020204" pitchFamily="34" charset="0"/>
              <a:ea typeface="Calibri" panose="020F0502020204030204" pitchFamily="34" charset="0"/>
              <a:cs typeface="Times New Roman" panose="02020603050405020304" pitchFamily="18" charset="0"/>
            </a:endParaRPr>
          </a:p>
          <a:p>
            <a:pPr>
              <a:spcAft>
                <a:spcPts val="0"/>
              </a:spcAft>
              <a:buClr>
                <a:srgbClr val="FF0000"/>
              </a:buClr>
              <a:buFont typeface="Wingdings" panose="05000000000000000000" pitchFamily="2" charset="2"/>
              <a:buChar char="§"/>
              <a:tabLst>
                <a:tab pos="457200" algn="l"/>
              </a:tabLst>
            </a:pPr>
            <a:r>
              <a:rPr lang="lv-LV" b="1" dirty="0">
                <a:latin typeface="Franklin Gothic Book" panose="020B0503020102020204" pitchFamily="34" charset="0"/>
                <a:ea typeface="Calibri" panose="020F0502020204030204" pitchFamily="34" charset="0"/>
                <a:cs typeface="Times New Roman" panose="02020603050405020304" pitchFamily="18" charset="0"/>
              </a:rPr>
              <a:t>Dzintars Zariņš </a:t>
            </a:r>
          </a:p>
          <a:p>
            <a:pPr marL="0" indent="0">
              <a:spcAft>
                <a:spcPts val="0"/>
              </a:spcAft>
              <a:buClr>
                <a:srgbClr val="FF0000"/>
              </a:buClr>
              <a:buNone/>
              <a:tabLst>
                <a:tab pos="457200" algn="l"/>
              </a:tabLst>
            </a:pPr>
            <a:r>
              <a:rPr lang="lv-LV" dirty="0">
                <a:latin typeface="Franklin Gothic Book" panose="020B0503020102020204" pitchFamily="34" charset="0"/>
                <a:ea typeface="Calibri" panose="020F0502020204030204" pitchFamily="34" charset="0"/>
                <a:cs typeface="Times New Roman" panose="02020603050405020304" pitchFamily="18" charset="0"/>
              </a:rPr>
              <a:t>– Dozimetrs SIA, valdes loceklis</a:t>
            </a:r>
          </a:p>
          <a:p>
            <a:pPr marL="0" lvl="0" indent="0">
              <a:spcAft>
                <a:spcPts val="0"/>
              </a:spcAft>
              <a:buNone/>
              <a:tabLst>
                <a:tab pos="457200" algn="l"/>
              </a:tabLst>
            </a:pPr>
            <a:endParaRPr lang="lv-LV"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lv-LV" sz="2000" dirty="0"/>
          </a:p>
        </p:txBody>
      </p:sp>
    </p:spTree>
    <p:extLst>
      <p:ext uri="{BB962C8B-B14F-4D97-AF65-F5344CB8AC3E}">
        <p14:creationId xmlns:p14="http://schemas.microsoft.com/office/powerpoint/2010/main" val="3047750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3727438"/>
              </p:ext>
            </p:extLst>
          </p:nvPr>
        </p:nvGraphicFramePr>
        <p:xfrm>
          <a:off x="571499" y="1051932"/>
          <a:ext cx="7745413" cy="5385158"/>
        </p:xfrm>
        <a:graphic>
          <a:graphicData uri="http://schemas.openxmlformats.org/drawingml/2006/table">
            <a:tbl>
              <a:tblPr/>
              <a:tblGrid>
                <a:gridCol w="710560">
                  <a:extLst>
                    <a:ext uri="{9D8B030D-6E8A-4147-A177-3AD203B41FA5}">
                      <a16:colId xmlns:a16="http://schemas.microsoft.com/office/drawing/2014/main" val="20000"/>
                    </a:ext>
                  </a:extLst>
                </a:gridCol>
                <a:gridCol w="54983">
                  <a:extLst>
                    <a:ext uri="{9D8B030D-6E8A-4147-A177-3AD203B41FA5}">
                      <a16:colId xmlns:a16="http://schemas.microsoft.com/office/drawing/2014/main" val="20001"/>
                    </a:ext>
                  </a:extLst>
                </a:gridCol>
                <a:gridCol w="5129393">
                  <a:extLst>
                    <a:ext uri="{9D8B030D-6E8A-4147-A177-3AD203B41FA5}">
                      <a16:colId xmlns:a16="http://schemas.microsoft.com/office/drawing/2014/main" val="20002"/>
                    </a:ext>
                  </a:extLst>
                </a:gridCol>
                <a:gridCol w="1850477">
                  <a:extLst>
                    <a:ext uri="{9D8B030D-6E8A-4147-A177-3AD203B41FA5}">
                      <a16:colId xmlns:a16="http://schemas.microsoft.com/office/drawing/2014/main" val="20003"/>
                    </a:ext>
                  </a:extLst>
                </a:gridCol>
              </a:tblGrid>
              <a:tr h="284079">
                <a:tc>
                  <a:txBody>
                    <a:bodyPr/>
                    <a:lstStyle/>
                    <a:p>
                      <a:pPr algn="ctr" fontAlgn="t"/>
                      <a:endParaRPr lang="lv-LV" sz="1800" b="0" i="1" u="none" strike="noStrike" dirty="0">
                        <a:latin typeface="Franklin Gothic Book" panose="020B0503020102020204" pitchFamily="34" charset="0"/>
                      </a:endParaRPr>
                    </a:p>
                  </a:txBody>
                  <a:tcPr marL="0" marR="0" marT="0" marB="0">
                    <a:lnL>
                      <a:noFill/>
                    </a:lnL>
                    <a:lnR>
                      <a:noFill/>
                    </a:lnR>
                    <a:lnT>
                      <a:noFill/>
                    </a:lnT>
                    <a:lnB>
                      <a:noFill/>
                    </a:lnB>
                  </a:tcPr>
                </a:tc>
                <a:tc gridSpan="2">
                  <a:txBody>
                    <a:bodyPr/>
                    <a:lstStyle/>
                    <a:p>
                      <a:pPr algn="l" fontAlgn="ctr"/>
                      <a:endParaRPr lang="lv-LV" sz="1800" b="0" i="1"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hMerge="1">
                  <a:txBody>
                    <a:bodyPr/>
                    <a:lstStyle/>
                    <a:p>
                      <a:endParaRPr lang="lv-LV"/>
                    </a:p>
                  </a:txBody>
                  <a:tcPr/>
                </a:tc>
                <a:tc>
                  <a:txBody>
                    <a:bodyPr/>
                    <a:lstStyle/>
                    <a:p>
                      <a:pPr algn="ctr" fontAlgn="ctr"/>
                      <a:r>
                        <a:rPr lang="lv-LV" sz="1800" b="0" i="1" u="none" strike="noStrike" dirty="0">
                          <a:latin typeface="Franklin Gothic Book" panose="020B0503020102020204" pitchFamily="34" charset="0"/>
                          <a:cs typeface="Times New Roman" pitchFamily="18" charset="0"/>
                        </a:rPr>
                        <a:t> (EUR)</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5626">
                <a:tc>
                  <a:txBody>
                    <a:bodyPr/>
                    <a:lstStyle/>
                    <a:p>
                      <a:pPr algn="ctr" fontAlgn="b"/>
                      <a:r>
                        <a:rPr lang="lv-LV" sz="2000" b="1" i="0" u="none" strike="noStrike" dirty="0">
                          <a:latin typeface="Franklin Gothic Book" panose="020B0503020102020204" pitchFamily="34" charset="0"/>
                          <a:cs typeface="Times New Roman" pitchFamily="18" charset="0"/>
                        </a:rPr>
                        <a:t>1</a:t>
                      </a:r>
                    </a:p>
                  </a:txBody>
                  <a:tcPr marL="0" marR="0" marT="0" marB="0" anchor="ctr">
                    <a:lnL>
                      <a:noFill/>
                    </a:lnL>
                    <a:lnR>
                      <a:noFill/>
                    </a:lnR>
                    <a:lnT>
                      <a:noFill/>
                    </a:lnT>
                    <a:lnB>
                      <a:noFill/>
                    </a:lnB>
                  </a:tcPr>
                </a:tc>
                <a:tc gridSpan="2">
                  <a:txBody>
                    <a:bodyPr/>
                    <a:lstStyle/>
                    <a:p>
                      <a:pPr algn="l" fontAlgn="b"/>
                      <a:r>
                        <a:rPr lang="lv-LV" sz="2000" b="1" i="0" u="sng" strike="noStrike" dirty="0">
                          <a:latin typeface="Franklin Gothic Book" panose="020B0503020102020204" pitchFamily="34" charset="0"/>
                          <a:cs typeface="Times New Roman" pitchFamily="18" charset="0"/>
                        </a:rPr>
                        <a:t>IEŅĒMUMI</a:t>
                      </a:r>
                    </a:p>
                  </a:txBody>
                  <a:tcPr marL="0" marR="0" marT="0" marB="0" anchor="ctr">
                    <a:lnL>
                      <a:noFill/>
                    </a:lnL>
                    <a:lnR>
                      <a:noFill/>
                    </a:lnR>
                    <a:lnT>
                      <a:noFill/>
                    </a:lnT>
                    <a:lnB>
                      <a:noFill/>
                    </a:lnB>
                  </a:tcPr>
                </a:tc>
                <a:tc hMerge="1">
                  <a:txBody>
                    <a:bodyPr/>
                    <a:lstStyle/>
                    <a:p>
                      <a:endParaRPr lang="lv-LV"/>
                    </a:p>
                  </a:txBody>
                  <a:tcPr/>
                </a:tc>
                <a:tc>
                  <a:txBody>
                    <a:bodyPr/>
                    <a:lstStyle/>
                    <a:p>
                      <a:pPr algn="r" fontAlgn="b"/>
                      <a:endParaRPr lang="lv-LV" sz="2000" b="1" i="0" u="none" strike="noStrike" dirty="0">
                        <a:latin typeface="Franklin Gothic Book" panose="020B0503020102020204" pitchFamily="34" charset="0"/>
                        <a:cs typeface="Times New Roman"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84079">
                <a:tc>
                  <a:txBody>
                    <a:bodyPr/>
                    <a:lstStyle/>
                    <a:p>
                      <a:pPr algn="r" fontAlgn="t"/>
                      <a:endParaRPr lang="lv-LV" sz="1800" b="0"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Biedru nauda</a:t>
                      </a: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45 000</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319808">
                <a:tc>
                  <a:txBody>
                    <a:bodyPr/>
                    <a:lstStyle/>
                    <a:p>
                      <a:pPr algn="l" fontAlgn="t"/>
                      <a:endParaRPr lang="lv-LV" sz="1800" b="0"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gridSpan="2">
                  <a:txBody>
                    <a:bodyPr/>
                    <a:lstStyle/>
                    <a:p>
                      <a:pPr algn="r" fontAlgn="b"/>
                      <a:r>
                        <a:rPr lang="lv-LV" sz="1800" b="1" i="0" u="none" strike="noStrike" dirty="0">
                          <a:latin typeface="Franklin Gothic Book" panose="020B0503020102020204" pitchFamily="34" charset="0"/>
                          <a:cs typeface="Times New Roman" pitchFamily="18" charset="0"/>
                        </a:rPr>
                        <a:t>IEŅĒMUMI KOPĀ:</a:t>
                      </a: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1" i="0" u="none" strike="noStrike" dirty="0">
                          <a:latin typeface="Franklin Gothic Book" panose="020B0503020102020204" pitchFamily="34" charset="0"/>
                          <a:cs typeface="Times New Roman" pitchFamily="18" charset="0"/>
                        </a:rPr>
                        <a:t>45 000</a:t>
                      </a:r>
                    </a:p>
                  </a:txBody>
                  <a:tcPr marL="0" marR="0" marT="0" marB="0" anchor="ctr">
                    <a:lnL>
                      <a:noFill/>
                    </a:lnL>
                    <a:lnR>
                      <a:noFill/>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3"/>
                  </a:ext>
                </a:extLst>
              </a:tr>
              <a:tr h="147372">
                <a:tc>
                  <a:txBody>
                    <a:bodyPr/>
                    <a:lstStyle/>
                    <a:p>
                      <a:pPr algn="l" fontAlgn="t"/>
                      <a:endParaRPr lang="lv-LV" sz="1800" b="1"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gridSpan="2">
                  <a:txBody>
                    <a:bodyPr/>
                    <a:lstStyle/>
                    <a:p>
                      <a:pPr algn="l" fontAlgn="b"/>
                      <a:endParaRPr lang="lv-LV" sz="1800" b="1"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hMerge="1">
                  <a:txBody>
                    <a:bodyPr/>
                    <a:lstStyle/>
                    <a:p>
                      <a:endParaRPr lang="lv-LV"/>
                    </a:p>
                  </a:txBody>
                  <a:tcPr/>
                </a:tc>
                <a:tc rowSpan="2">
                  <a:txBody>
                    <a:bodyPr/>
                    <a:lstStyle/>
                    <a:p>
                      <a:pPr algn="r" fontAlgn="b"/>
                      <a:r>
                        <a:rPr lang="lv-LV" sz="2000" b="1" i="0" u="none" strike="noStrike" dirty="0">
                          <a:latin typeface="Franklin Gothic Book" panose="020B0503020102020204" pitchFamily="34" charset="0"/>
                          <a:cs typeface="Times New Roman" pitchFamily="18"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0">
                <a:tc>
                  <a:txBody>
                    <a:bodyPr/>
                    <a:lstStyle/>
                    <a:p>
                      <a:pPr algn="ctr" fontAlgn="t"/>
                      <a:r>
                        <a:rPr lang="lv-LV" sz="2000" b="1" i="0" u="none" strike="noStrike" dirty="0">
                          <a:latin typeface="Franklin Gothic Book" panose="020B0503020102020204" pitchFamily="34" charset="0"/>
                          <a:cs typeface="Times New Roman" pitchFamily="18" charset="0"/>
                        </a:rPr>
                        <a:t>2</a:t>
                      </a:r>
                    </a:p>
                  </a:txBody>
                  <a:tcPr marL="0" marR="0" marT="0" marB="0" anchor="ctr">
                    <a:lnL>
                      <a:noFill/>
                    </a:lnL>
                    <a:lnR>
                      <a:noFill/>
                    </a:lnR>
                    <a:lnT>
                      <a:noFill/>
                    </a:lnT>
                    <a:lnB>
                      <a:noFill/>
                    </a:lnB>
                  </a:tcPr>
                </a:tc>
                <a:tc gridSpan="2">
                  <a:txBody>
                    <a:bodyPr/>
                    <a:lstStyle/>
                    <a:p>
                      <a:pPr algn="l" fontAlgn="b"/>
                      <a:r>
                        <a:rPr lang="lv-LV" sz="2000" b="1" i="0" u="sng" strike="noStrike" dirty="0">
                          <a:latin typeface="Franklin Gothic Book" panose="020B0503020102020204" pitchFamily="34" charset="0"/>
                          <a:cs typeface="Times New Roman" pitchFamily="18" charset="0"/>
                        </a:rPr>
                        <a:t>IZDEVUMI</a:t>
                      </a:r>
                    </a:p>
                  </a:txBody>
                  <a:tcPr marL="0" marR="0" marT="0" marB="0" anchor="ctr">
                    <a:lnL>
                      <a:noFill/>
                    </a:lnL>
                    <a:lnR>
                      <a:noFill/>
                    </a:lnR>
                    <a:lnT>
                      <a:noFill/>
                    </a:lnT>
                    <a:lnB>
                      <a:noFill/>
                    </a:lnB>
                  </a:tcPr>
                </a:tc>
                <a:tc hMerge="1">
                  <a:txBody>
                    <a:bodyPr/>
                    <a:lstStyle/>
                    <a:p>
                      <a:endParaRPr lang="lv-LV"/>
                    </a:p>
                  </a:txBody>
                  <a:tcPr/>
                </a:tc>
                <a:tc vMerge="1">
                  <a:txBody>
                    <a:bodyPr/>
                    <a:lstStyle/>
                    <a:p>
                      <a:endParaRPr lang="lv-LV"/>
                    </a:p>
                  </a:txBody>
                  <a:tcPr/>
                </a:tc>
                <a:extLst>
                  <a:ext uri="{0D108BD9-81ED-4DB2-BD59-A6C34878D82A}">
                    <a16:rowId xmlns:a16="http://schemas.microsoft.com/office/drawing/2014/main" val="10005"/>
                  </a:ext>
                </a:extLst>
              </a:tr>
              <a:tr h="284079">
                <a:tc>
                  <a:txBody>
                    <a:bodyPr/>
                    <a:lstStyle/>
                    <a:p>
                      <a:pPr algn="r" fontAlgn="t"/>
                      <a:r>
                        <a:rPr lang="lv-LV" sz="1800" b="0" i="0" u="none" strike="noStrike" dirty="0">
                          <a:latin typeface="Franklin Gothic Book" panose="020B0503020102020204" pitchFamily="34" charset="0"/>
                          <a:cs typeface="Times New Roman" pitchFamily="18" charset="0"/>
                        </a:rPr>
                        <a:t>2.1.</a:t>
                      </a: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Darba algas, nodokļi</a:t>
                      </a: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17 713</a:t>
                      </a:r>
                    </a:p>
                  </a:txBody>
                  <a:tcPr marL="0" marR="0" marT="0" marB="0" anchor="ctr">
                    <a:lnL>
                      <a:noFill/>
                    </a:lnL>
                    <a:lnR>
                      <a:noFill/>
                    </a:lnR>
                    <a:lnT>
                      <a:noFill/>
                    </a:lnT>
                    <a:lnB>
                      <a:noFill/>
                    </a:lnB>
                  </a:tcPr>
                </a:tc>
                <a:extLst>
                  <a:ext uri="{0D108BD9-81ED-4DB2-BD59-A6C34878D82A}">
                    <a16:rowId xmlns:a16="http://schemas.microsoft.com/office/drawing/2014/main" val="10006"/>
                  </a:ext>
                </a:extLst>
              </a:tr>
              <a:tr h="284079">
                <a:tc>
                  <a:txBody>
                    <a:bodyPr/>
                    <a:lstStyle/>
                    <a:p>
                      <a:pPr algn="r" fontAlgn="t"/>
                      <a:r>
                        <a:rPr lang="lv-LV" sz="1800" b="0" i="0" u="none" strike="noStrike" dirty="0">
                          <a:latin typeface="Franklin Gothic Book" panose="020B0503020102020204" pitchFamily="34" charset="0"/>
                          <a:cs typeface="Times New Roman" pitchFamily="18" charset="0"/>
                        </a:rPr>
                        <a:t>2.2.</a:t>
                      </a: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Līgumdarbi</a:t>
                      </a:r>
                      <a:r>
                        <a:rPr lang="lv-LV" sz="1800" b="0" i="0" u="none" strike="noStrike" baseline="0" dirty="0">
                          <a:latin typeface="Franklin Gothic Book" panose="020B0503020102020204" pitchFamily="34" charset="0"/>
                          <a:cs typeface="Times New Roman" pitchFamily="18" charset="0"/>
                        </a:rPr>
                        <a:t> – telpu uzkopšana, grāmatvedība</a:t>
                      </a:r>
                      <a:endParaRPr lang="lv-LV" sz="1800" b="0"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880</a:t>
                      </a:r>
                    </a:p>
                  </a:txBody>
                  <a:tcPr marL="0" marR="0" marT="0" marB="0" anchor="ctr">
                    <a:lnL>
                      <a:noFill/>
                    </a:lnL>
                    <a:lnR>
                      <a:noFill/>
                    </a:lnR>
                    <a:lnT>
                      <a:noFill/>
                    </a:lnT>
                    <a:lnB>
                      <a:noFill/>
                    </a:lnB>
                  </a:tcPr>
                </a:tc>
                <a:extLst>
                  <a:ext uri="{0D108BD9-81ED-4DB2-BD59-A6C34878D82A}">
                    <a16:rowId xmlns:a16="http://schemas.microsoft.com/office/drawing/2014/main" val="10007"/>
                  </a:ext>
                </a:extLst>
              </a:tr>
              <a:tr h="284079">
                <a:tc>
                  <a:txBody>
                    <a:bodyPr/>
                    <a:lstStyle/>
                    <a:p>
                      <a:pPr algn="r" fontAlgn="t"/>
                      <a:r>
                        <a:rPr lang="lv-LV" sz="1800" b="0" i="0" u="none" strike="noStrike" dirty="0">
                          <a:latin typeface="Franklin Gothic Book" panose="020B0503020102020204" pitchFamily="34" charset="0"/>
                          <a:cs typeface="Times New Roman" pitchFamily="18" charset="0"/>
                        </a:rPr>
                        <a:t>2.3.</a:t>
                      </a: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Biroja izdevumi (kanc. preces, tehnikas</a:t>
                      </a:r>
                      <a:r>
                        <a:rPr lang="lv-LV" sz="1800" b="0" i="0" u="none" strike="noStrike" baseline="0" dirty="0">
                          <a:latin typeface="Franklin Gothic Book" panose="020B0503020102020204" pitchFamily="34" charset="0"/>
                          <a:cs typeface="Times New Roman" pitchFamily="18" charset="0"/>
                        </a:rPr>
                        <a:t> uzt.)</a:t>
                      </a:r>
                      <a:endParaRPr lang="lv-LV" sz="1800" b="0"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1006</a:t>
                      </a:r>
                    </a:p>
                  </a:txBody>
                  <a:tcPr marL="0" marR="0" marT="0" marB="0" anchor="ctr">
                    <a:lnL>
                      <a:noFill/>
                    </a:lnL>
                    <a:lnR>
                      <a:noFill/>
                    </a:lnR>
                    <a:lnT>
                      <a:noFill/>
                    </a:lnT>
                    <a:lnB>
                      <a:noFill/>
                    </a:lnB>
                  </a:tcPr>
                </a:tc>
                <a:extLst>
                  <a:ext uri="{0D108BD9-81ED-4DB2-BD59-A6C34878D82A}">
                    <a16:rowId xmlns:a16="http://schemas.microsoft.com/office/drawing/2014/main" val="10008"/>
                  </a:ext>
                </a:extLst>
              </a:tr>
              <a:tr h="284079">
                <a:tc>
                  <a:txBody>
                    <a:bodyPr/>
                    <a:lstStyle/>
                    <a:p>
                      <a:pPr algn="r" fontAlgn="t"/>
                      <a:r>
                        <a:rPr lang="lv-LV" sz="1800" b="0" i="0" u="none" strike="noStrike" dirty="0">
                          <a:latin typeface="Franklin Gothic Book" panose="020B0503020102020204" pitchFamily="34" charset="0"/>
                          <a:cs typeface="Times New Roman" pitchFamily="18" charset="0"/>
                        </a:rPr>
                        <a:t>2.4.</a:t>
                      </a: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Sakaru izdevumi, internets, mājas lapa</a:t>
                      </a: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575</a:t>
                      </a:r>
                    </a:p>
                  </a:txBody>
                  <a:tcPr marL="0" marR="0" marT="0" marB="0" anchor="ctr">
                    <a:lnL>
                      <a:noFill/>
                    </a:lnL>
                    <a:lnR>
                      <a:noFill/>
                    </a:lnR>
                    <a:lnT>
                      <a:noFill/>
                    </a:lnT>
                    <a:lnB>
                      <a:noFill/>
                    </a:lnB>
                  </a:tcPr>
                </a:tc>
                <a:extLst>
                  <a:ext uri="{0D108BD9-81ED-4DB2-BD59-A6C34878D82A}">
                    <a16:rowId xmlns:a16="http://schemas.microsoft.com/office/drawing/2014/main" val="10009"/>
                  </a:ext>
                </a:extLst>
              </a:tr>
              <a:tr h="284079">
                <a:tc>
                  <a:txBody>
                    <a:bodyPr/>
                    <a:lstStyle/>
                    <a:p>
                      <a:pPr algn="r" fontAlgn="t"/>
                      <a:r>
                        <a:rPr lang="lv-LV" sz="1800" b="0" i="0" u="none" strike="noStrike" dirty="0">
                          <a:latin typeface="Franklin Gothic Book" panose="020B0503020102020204" pitchFamily="34" charset="0"/>
                          <a:cs typeface="Times New Roman" pitchFamily="18" charset="0"/>
                        </a:rPr>
                        <a:t>2.5.</a:t>
                      </a: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Telpu īre, komunālie maksājumi</a:t>
                      </a: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4 236</a:t>
                      </a:r>
                    </a:p>
                  </a:txBody>
                  <a:tcPr marL="0" marR="0" marT="0" marB="0" anchor="ctr">
                    <a:lnL>
                      <a:noFill/>
                    </a:lnL>
                    <a:lnR>
                      <a:noFill/>
                    </a:lnR>
                    <a:lnT>
                      <a:noFill/>
                    </a:lnT>
                    <a:lnB>
                      <a:noFill/>
                    </a:lnB>
                  </a:tcPr>
                </a:tc>
                <a:extLst>
                  <a:ext uri="{0D108BD9-81ED-4DB2-BD59-A6C34878D82A}">
                    <a16:rowId xmlns:a16="http://schemas.microsoft.com/office/drawing/2014/main" val="10010"/>
                  </a:ext>
                </a:extLst>
              </a:tr>
              <a:tr h="284079">
                <a:tc>
                  <a:txBody>
                    <a:bodyPr/>
                    <a:lstStyle/>
                    <a:p>
                      <a:pPr algn="r" fontAlgn="t"/>
                      <a:r>
                        <a:rPr lang="lv-LV" sz="1800" b="0" i="0" u="none" strike="noStrike" dirty="0">
                          <a:latin typeface="Franklin Gothic Book" panose="020B0503020102020204" pitchFamily="34" charset="0"/>
                          <a:cs typeface="Times New Roman" pitchFamily="18" charset="0"/>
                        </a:rPr>
                        <a:t>2.6.</a:t>
                      </a: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Bankas pakalpojumi</a:t>
                      </a: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120</a:t>
                      </a:r>
                    </a:p>
                  </a:txBody>
                  <a:tcPr marL="0" marR="0" marT="0" marB="0" anchor="ctr">
                    <a:lnL>
                      <a:noFill/>
                    </a:lnL>
                    <a:lnR>
                      <a:noFill/>
                    </a:lnR>
                    <a:lnT>
                      <a:noFill/>
                    </a:lnT>
                    <a:lnB>
                      <a:noFill/>
                    </a:lnB>
                  </a:tcPr>
                </a:tc>
                <a:extLst>
                  <a:ext uri="{0D108BD9-81ED-4DB2-BD59-A6C34878D82A}">
                    <a16:rowId xmlns:a16="http://schemas.microsoft.com/office/drawing/2014/main" val="10011"/>
                  </a:ext>
                </a:extLst>
              </a:tr>
              <a:tr h="276148">
                <a:tc>
                  <a:txBody>
                    <a:bodyPr/>
                    <a:lstStyle/>
                    <a:p>
                      <a:pPr algn="r" fontAlgn="t"/>
                      <a:r>
                        <a:rPr lang="lv-LV" sz="1800" b="0" i="0" u="none" strike="noStrike" dirty="0">
                          <a:latin typeface="Franklin Gothic Book" panose="020B0503020102020204" pitchFamily="34" charset="0"/>
                          <a:cs typeface="Times New Roman" pitchFamily="18" charset="0"/>
                        </a:rPr>
                        <a:t>2.7.</a:t>
                      </a: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Biedra naudas LDDK, LTRK</a:t>
                      </a: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1 300</a:t>
                      </a:r>
                    </a:p>
                  </a:txBody>
                  <a:tcPr marL="0" marR="0" marT="0" marB="0" anchor="ctr">
                    <a:lnL>
                      <a:noFill/>
                    </a:lnL>
                    <a:lnR>
                      <a:noFill/>
                    </a:lnR>
                    <a:lnT>
                      <a:noFill/>
                    </a:lnT>
                    <a:lnB>
                      <a:noFill/>
                    </a:lnB>
                  </a:tcPr>
                </a:tc>
                <a:extLst>
                  <a:ext uri="{0D108BD9-81ED-4DB2-BD59-A6C34878D82A}">
                    <a16:rowId xmlns:a16="http://schemas.microsoft.com/office/drawing/2014/main" val="10012"/>
                  </a:ext>
                </a:extLst>
              </a:tr>
              <a:tr h="327259">
                <a:tc>
                  <a:txBody>
                    <a:bodyPr/>
                    <a:lstStyle/>
                    <a:p>
                      <a:pPr algn="r" fontAlgn="t"/>
                      <a:r>
                        <a:rPr lang="lv-LV" sz="1800" b="0" i="0" u="none" strike="noStrike" dirty="0">
                          <a:latin typeface="Franklin Gothic Book" panose="020B0503020102020204" pitchFamily="34" charset="0"/>
                          <a:cs typeface="Times New Roman" pitchFamily="18" charset="0"/>
                        </a:rPr>
                        <a:t>2.8.</a:t>
                      </a:r>
                    </a:p>
                  </a:txBody>
                  <a:tcPr marL="0" marR="0" marT="0" marB="0" anchor="ctr">
                    <a:lnL>
                      <a:noFill/>
                    </a:lnL>
                    <a:lnR>
                      <a:noFill/>
                    </a:lnR>
                    <a:lnT>
                      <a:noFill/>
                    </a:lnT>
                    <a:lnB>
                      <a:noFill/>
                    </a:lnB>
                  </a:tcPr>
                </a:tc>
                <a:tc>
                  <a:txBody>
                    <a:bodyPr/>
                    <a:lstStyle/>
                    <a:p>
                      <a:pPr algn="l" fontAlgn="b"/>
                      <a:endParaRPr lang="lv-LV" sz="1800" b="0" i="0" u="none" strike="noStrike">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lv-LV" sz="1800" b="0" i="0" u="none" strike="noStrike" dirty="0">
                          <a:latin typeface="Franklin Gothic Book" panose="020B0503020102020204" pitchFamily="34" charset="0"/>
                          <a:cs typeface="Times New Roman" pitchFamily="18" charset="0"/>
                        </a:rPr>
                        <a:t>Reprezentācijas izdevumi</a:t>
                      </a:r>
                    </a:p>
                  </a:txBody>
                  <a:tcPr marL="0" marR="0" marT="0" marB="0" anchor="ctr">
                    <a:lnL>
                      <a:noFill/>
                    </a:lnL>
                    <a:lnR>
                      <a:noFill/>
                    </a:lnR>
                    <a:lnT>
                      <a:noFill/>
                    </a:lnT>
                    <a:lnB>
                      <a:noFill/>
                    </a:lnB>
                  </a:tcPr>
                </a:tc>
                <a:tc>
                  <a:txBody>
                    <a:bodyPr/>
                    <a:lstStyle/>
                    <a:p>
                      <a:pPr algn="ctr" fontAlgn="b"/>
                      <a:r>
                        <a:rPr lang="lv-LV" sz="1800" b="0" i="0" u="none" strike="noStrike" baseline="0" dirty="0">
                          <a:latin typeface="Franklin Gothic Book" panose="020B0503020102020204" pitchFamily="34" charset="0"/>
                          <a:cs typeface="Times New Roman" pitchFamily="18" charset="0"/>
                        </a:rPr>
                        <a:t>700</a:t>
                      </a:r>
                      <a:endParaRPr lang="lv-LV" sz="1800" b="0"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13"/>
                  </a:ext>
                </a:extLst>
              </a:tr>
              <a:tr h="327259">
                <a:tc>
                  <a:txBody>
                    <a:bodyPr/>
                    <a:lstStyle/>
                    <a:p>
                      <a:pPr algn="r" fontAlgn="t"/>
                      <a:r>
                        <a:rPr lang="lv-LV" sz="1800" b="0" i="0" u="none" strike="noStrike" dirty="0">
                          <a:latin typeface="Franklin Gothic Book" panose="020B0503020102020204" pitchFamily="34" charset="0"/>
                          <a:cs typeface="Times New Roman" pitchFamily="18" charset="0"/>
                        </a:rPr>
                        <a:t>2.9.</a:t>
                      </a:r>
                    </a:p>
                  </a:txBody>
                  <a:tcPr marL="0" marR="0" marT="0" marB="0" anchor="ctr">
                    <a:lnL>
                      <a:noFill/>
                    </a:lnL>
                    <a:lnR>
                      <a:noFill/>
                    </a:lnR>
                    <a:lnT>
                      <a:noFill/>
                    </a:lnT>
                    <a:lnB>
                      <a:noFill/>
                    </a:lnB>
                  </a:tcPr>
                </a:tc>
                <a:tc>
                  <a:txBody>
                    <a:bodyPr/>
                    <a:lstStyle/>
                    <a:p>
                      <a:pPr algn="l" fontAlgn="b"/>
                      <a:endParaRPr lang="lv-LV" sz="1800" b="0"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a:txBody>
                    <a:bodyPr/>
                    <a:lstStyle/>
                    <a:p>
                      <a:pPr algn="l" fontAlgn="b"/>
                      <a:r>
                        <a:rPr lang="lv-LV" sz="1800" b="0" i="0" u="none" strike="noStrike" dirty="0">
                          <a:latin typeface="Franklin Gothic Book" panose="020B0503020102020204" pitchFamily="34" charset="0"/>
                          <a:cs typeface="Times New Roman" pitchFamily="18" charset="0"/>
                        </a:rPr>
                        <a:t>ESF projektu</a:t>
                      </a:r>
                      <a:r>
                        <a:rPr lang="lv-LV" sz="1800" b="0" i="0" u="none" strike="noStrike" baseline="0" dirty="0">
                          <a:latin typeface="Franklin Gothic Book" panose="020B0503020102020204" pitchFamily="34" charset="0"/>
                          <a:cs typeface="Times New Roman" pitchFamily="18" charset="0"/>
                        </a:rPr>
                        <a:t> līdzfinansējums</a:t>
                      </a:r>
                      <a:endParaRPr lang="lv-LV" sz="1800" b="0"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a:txBody>
                    <a:bodyPr/>
                    <a:lstStyle/>
                    <a:p>
                      <a:pPr algn="ctr" fontAlgn="b"/>
                      <a:r>
                        <a:rPr lang="lv-LV" sz="1800" b="0" i="0" u="none" strike="noStrike" baseline="0" dirty="0">
                          <a:latin typeface="Franklin Gothic Book" panose="020B0503020102020204" pitchFamily="34" charset="0"/>
                          <a:cs typeface="Times New Roman" pitchFamily="18" charset="0"/>
                        </a:rPr>
                        <a:t>15 150</a:t>
                      </a:r>
                      <a:endParaRPr lang="lv-LV" sz="1800" b="0"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14"/>
                  </a:ext>
                </a:extLst>
              </a:tr>
              <a:tr h="284079">
                <a:tc>
                  <a:txBody>
                    <a:bodyPr/>
                    <a:lstStyle/>
                    <a:p>
                      <a:pPr algn="r" fontAlgn="t"/>
                      <a:r>
                        <a:rPr lang="lv-LV" sz="1800" b="0" i="0" u="none" strike="noStrike" dirty="0">
                          <a:latin typeface="Franklin Gothic Book" panose="020B0503020102020204" pitchFamily="34" charset="0"/>
                          <a:cs typeface="Times New Roman" pitchFamily="18" charset="0"/>
                        </a:rPr>
                        <a:t>2.10.</a:t>
                      </a: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 Biroja aprīkojums </a:t>
                      </a:r>
                    </a:p>
                  </a:txBody>
                  <a:tcPr marL="0" marR="0" marT="0" marB="0" anchor="ctr">
                    <a:lnL>
                      <a:noFill/>
                    </a:lnL>
                    <a:lnR>
                      <a:noFill/>
                    </a:lnR>
                    <a:lnT>
                      <a:noFill/>
                    </a:lnT>
                    <a:lnB>
                      <a:noFill/>
                    </a:lnB>
                  </a:tcPr>
                </a:tc>
                <a:tc hMerge="1">
                  <a:txBody>
                    <a:bodyPr/>
                    <a:lstStyle/>
                    <a:p>
                      <a:endParaRPr lang="lv-LV" dirty="0"/>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2500</a:t>
                      </a:r>
                    </a:p>
                  </a:txBody>
                  <a:tcPr marL="0" marR="0" marT="0" marB="0" anchor="ctr">
                    <a:lnL>
                      <a:noFill/>
                    </a:lnL>
                    <a:lnR>
                      <a:noFill/>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284079">
                <a:tc>
                  <a:txBody>
                    <a:bodyPr/>
                    <a:lstStyle/>
                    <a:p>
                      <a:pPr algn="r" fontAlgn="t"/>
                      <a:r>
                        <a:rPr lang="lv-LV" sz="1800" b="0" i="0" u="none" strike="noStrike" dirty="0">
                          <a:latin typeface="Franklin Gothic Book" panose="020B0503020102020204" pitchFamily="34" charset="0"/>
                          <a:cs typeface="Times New Roman" pitchFamily="18" charset="0"/>
                        </a:rPr>
                        <a:t>2.11.</a:t>
                      </a:r>
                    </a:p>
                  </a:txBody>
                  <a:tcPr marL="0" marR="0" marT="0" marB="0" anchor="ctr">
                    <a:lnL>
                      <a:noFill/>
                    </a:lnL>
                    <a:lnR>
                      <a:noFill/>
                    </a:lnR>
                    <a:lnT>
                      <a:noFill/>
                    </a:lnT>
                    <a:lnB>
                      <a:noFill/>
                    </a:lnB>
                  </a:tcPr>
                </a:tc>
                <a:tc gridSpan="2">
                  <a:txBody>
                    <a:bodyPr/>
                    <a:lstStyle/>
                    <a:p>
                      <a:pPr algn="l" fontAlgn="b"/>
                      <a:r>
                        <a:rPr lang="lv-LV" sz="1800" b="0" i="0" u="none" strike="noStrike" dirty="0">
                          <a:latin typeface="Franklin Gothic Book" panose="020B0503020102020204" pitchFamily="34" charset="0"/>
                          <a:cs typeface="Times New Roman" pitchFamily="18" charset="0"/>
                        </a:rPr>
                        <a:t> Citi</a:t>
                      </a:r>
                    </a:p>
                  </a:txBody>
                  <a:tcPr marL="0" marR="0" marT="0" marB="0" anchor="ctr">
                    <a:lnL>
                      <a:noFill/>
                    </a:lnL>
                    <a:lnR>
                      <a:noFill/>
                    </a:lnR>
                    <a:lnT>
                      <a:noFill/>
                    </a:lnT>
                    <a:lnB>
                      <a:noFill/>
                    </a:lnB>
                  </a:tcPr>
                </a:tc>
                <a:tc hMerge="1">
                  <a:txBody>
                    <a:bodyPr/>
                    <a:lstStyle/>
                    <a:p>
                      <a:endParaRPr lang="lv-LV" dirty="0"/>
                    </a:p>
                  </a:txBody>
                  <a:tcPr/>
                </a:tc>
                <a:tc>
                  <a:txBody>
                    <a:bodyPr/>
                    <a:lstStyle/>
                    <a:p>
                      <a:pPr algn="ctr" fontAlgn="b"/>
                      <a:r>
                        <a:rPr lang="lv-LV" sz="1800" b="0" i="0" u="none" strike="noStrike" dirty="0">
                          <a:latin typeface="Franklin Gothic Book" panose="020B0503020102020204" pitchFamily="34" charset="0"/>
                          <a:cs typeface="Times New Roman" pitchFamily="18" charset="0"/>
                        </a:rPr>
                        <a:t>820</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309148">
                <a:tc>
                  <a:txBody>
                    <a:bodyPr/>
                    <a:lstStyle/>
                    <a:p>
                      <a:pPr algn="l" fontAlgn="t"/>
                      <a:endParaRPr lang="lv-LV" sz="1800" b="0" i="0" u="none" strike="noStrike" dirty="0">
                        <a:latin typeface="Franklin Gothic Book" panose="020B0503020102020204" pitchFamily="34" charset="0"/>
                        <a:cs typeface="Times New Roman" pitchFamily="18" charset="0"/>
                      </a:endParaRPr>
                    </a:p>
                  </a:txBody>
                  <a:tcPr marL="0" marR="0" marT="0" marB="0" anchor="ctr">
                    <a:lnL>
                      <a:noFill/>
                    </a:lnL>
                    <a:lnR>
                      <a:noFill/>
                    </a:lnR>
                    <a:lnT>
                      <a:noFill/>
                    </a:lnT>
                    <a:lnB>
                      <a:noFill/>
                    </a:lnB>
                  </a:tcPr>
                </a:tc>
                <a:tc gridSpan="2">
                  <a:txBody>
                    <a:bodyPr/>
                    <a:lstStyle/>
                    <a:p>
                      <a:pPr algn="r" fontAlgn="b"/>
                      <a:r>
                        <a:rPr lang="lv-LV" sz="1800" b="1" i="0" u="none" strike="noStrike" dirty="0">
                          <a:latin typeface="Franklin Gothic Book" panose="020B0503020102020204" pitchFamily="34" charset="0"/>
                          <a:cs typeface="Times New Roman" pitchFamily="18" charset="0"/>
                        </a:rPr>
                        <a:t>IZDEVUMI KOPĀ:</a:t>
                      </a:r>
                    </a:p>
                  </a:txBody>
                  <a:tcPr marL="0" marR="0" marT="0" marB="0" anchor="ctr">
                    <a:lnL>
                      <a:noFill/>
                    </a:lnL>
                    <a:lnR>
                      <a:noFill/>
                    </a:lnR>
                    <a:lnT>
                      <a:noFill/>
                    </a:lnT>
                    <a:lnB>
                      <a:noFill/>
                    </a:lnB>
                  </a:tcPr>
                </a:tc>
                <a:tc hMerge="1">
                  <a:txBody>
                    <a:bodyPr/>
                    <a:lstStyle/>
                    <a:p>
                      <a:endParaRPr lang="lv-LV"/>
                    </a:p>
                  </a:txBody>
                  <a:tcPr/>
                </a:tc>
                <a:tc>
                  <a:txBody>
                    <a:bodyPr/>
                    <a:lstStyle/>
                    <a:p>
                      <a:pPr algn="ctr" fontAlgn="b"/>
                      <a:r>
                        <a:rPr lang="lv-LV" sz="1800" b="1" i="0" u="none" strike="noStrike" dirty="0">
                          <a:latin typeface="Franklin Gothic Book" panose="020B0503020102020204" pitchFamily="34" charset="0"/>
                          <a:cs typeface="Times New Roman" pitchFamily="18" charset="0"/>
                        </a:rPr>
                        <a:t>45 000</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extLst>
                  <a:ext uri="{0D108BD9-81ED-4DB2-BD59-A6C34878D82A}">
                    <a16:rowId xmlns:a16="http://schemas.microsoft.com/office/drawing/2014/main" val="10017"/>
                  </a:ext>
                </a:extLst>
              </a:tr>
            </a:tbl>
          </a:graphicData>
        </a:graphic>
      </p:graphicFrame>
      <p:sp>
        <p:nvSpPr>
          <p:cNvPr id="6" name="Title 1"/>
          <p:cNvSpPr txBox="1">
            <a:spLocks/>
          </p:cNvSpPr>
          <p:nvPr/>
        </p:nvSpPr>
        <p:spPr>
          <a:xfrm>
            <a:off x="457200" y="343235"/>
            <a:ext cx="8229600" cy="708697"/>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lv-LV" altLang="lv-LV" sz="4000" b="1" dirty="0">
                <a:solidFill>
                  <a:srgbClr val="FF0000"/>
                </a:solidFill>
                <a:latin typeface="Franklin Gothic Book" panose="020B0503020102020204" pitchFamily="34" charset="0"/>
                <a:ea typeface="Tahoma" panose="020B0604030504040204" pitchFamily="34" charset="0"/>
                <a:cs typeface="Calibri Light" panose="020F0302020204030204" pitchFamily="34" charset="0"/>
              </a:rPr>
              <a:t>LETERA 2018. gada budžeta projekts</a:t>
            </a:r>
            <a:endParaRPr lang="lv-LV" altLang="lv-LV" sz="4000" dirty="0">
              <a:solidFill>
                <a:srgbClr val="FF0000"/>
              </a:solidFill>
              <a:latin typeface="Franklin Gothic Book" panose="020B0503020102020204" pitchFamily="34" charset="0"/>
              <a:ea typeface="Tahoma" panose="020B0604030504040204" pitchFamily="34" charset="0"/>
              <a:cs typeface="Calibri Light" panose="020F0302020204030204" pitchFamily="34" charset="0"/>
            </a:endParaRPr>
          </a:p>
        </p:txBody>
      </p:sp>
    </p:spTree>
    <p:extLst>
      <p:ext uri="{BB962C8B-B14F-4D97-AF65-F5344CB8AC3E}">
        <p14:creationId xmlns:p14="http://schemas.microsoft.com/office/powerpoint/2010/main" val="3596806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133322"/>
            <a:ext cx="9144000" cy="4591356"/>
          </a:xfrm>
          <a:prstGeom prst="rect">
            <a:avLst/>
          </a:prstGeom>
        </p:spPr>
      </p:pic>
    </p:spTree>
    <p:extLst>
      <p:ext uri="{BB962C8B-B14F-4D97-AF65-F5344CB8AC3E}">
        <p14:creationId xmlns:p14="http://schemas.microsoft.com/office/powerpoint/2010/main" val="174845772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1145</TotalTime>
  <Words>380</Words>
  <Application>Microsoft Office PowerPoint</Application>
  <PresentationFormat>On-screen Show (4:3)</PresentationFormat>
  <Paragraphs>104</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Calibri Light</vt:lpstr>
      <vt:lpstr>Franklin Gothic Book</vt:lpstr>
      <vt:lpstr>Tahoma</vt:lpstr>
      <vt:lpstr>Times New Roman</vt:lpstr>
      <vt:lpstr>Verdana</vt:lpstr>
      <vt:lpstr>Wingdings</vt:lpstr>
      <vt:lpstr>1_Office Theme</vt:lpstr>
      <vt:lpstr>Biedru sapulces darba kārtība 2018.gada 26.marts,  “Latvijas Mobilais Telefons” Ropažu ielā 6, Rīgā </vt:lpstr>
      <vt:lpstr>PowerPoint Presentation</vt:lpstr>
      <vt:lpstr>PowerPoint Presentation</vt:lpstr>
      <vt:lpstr>Revīzijas ziņojums                                                       par biedrības “Latvijas Elektrotehnikas un elektronikas rūpniecības asociācija“ 2017. gada pārskatu  </vt:lpstr>
      <vt:lpstr>LETERA valdes priekšlikums: Valdes locekļu kandidātu saraksts</vt:lpstr>
      <vt:lpstr>Revīzijas komisija  2018.gada pārskatam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Work Breakdown Structure</dc:title>
  <dc:creator>FPPT</dc:creator>
  <cp:lastModifiedBy>Inese Cvetkova</cp:lastModifiedBy>
  <cp:revision>117</cp:revision>
  <cp:lastPrinted>2018-03-26T08:13:53Z</cp:lastPrinted>
  <dcterms:created xsi:type="dcterms:W3CDTF">2014-06-04T21:04:36Z</dcterms:created>
  <dcterms:modified xsi:type="dcterms:W3CDTF">2018-04-04T13:19:45Z</dcterms:modified>
</cp:coreProperties>
</file>