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0"/>
  </p:notesMasterIdLst>
  <p:handoutMasterIdLst>
    <p:handoutMasterId r:id="rId11"/>
  </p:handoutMasterIdLst>
  <p:sldIdLst>
    <p:sldId id="339" r:id="rId2"/>
    <p:sldId id="331" r:id="rId3"/>
    <p:sldId id="332" r:id="rId4"/>
    <p:sldId id="333" r:id="rId5"/>
    <p:sldId id="340" r:id="rId6"/>
    <p:sldId id="334" r:id="rId7"/>
    <p:sldId id="336" r:id="rId8"/>
    <p:sldId id="337" r:id="rId9"/>
  </p:sldIdLst>
  <p:sldSz cx="9144000" cy="6858000" type="screen4x3"/>
  <p:notesSz cx="9874250" cy="6797675"/>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D802"/>
    <a:srgbClr val="66EC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4" d="100"/>
          <a:sy n="114" d="100"/>
        </p:scale>
        <p:origin x="152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278842" cy="341064"/>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5593124" y="1"/>
            <a:ext cx="4278842" cy="341064"/>
          </a:xfrm>
          <a:prstGeom prst="rect">
            <a:avLst/>
          </a:prstGeom>
        </p:spPr>
        <p:txBody>
          <a:bodyPr vert="horz" lIns="91440" tIns="45720" rIns="91440" bIns="45720" rtlCol="0"/>
          <a:lstStyle>
            <a:lvl1pPr algn="r">
              <a:defRPr sz="1200"/>
            </a:lvl1pPr>
          </a:lstStyle>
          <a:p>
            <a:fld id="{8F1488AA-0087-49A1-AA3C-5B6A141FB14E}" type="datetimeFigureOut">
              <a:rPr lang="lv-LV" smtClean="0"/>
              <a:t>04.04.2018</a:t>
            </a:fld>
            <a:endParaRPr lang="lv-LV"/>
          </a:p>
        </p:txBody>
      </p:sp>
      <p:sp>
        <p:nvSpPr>
          <p:cNvPr id="4" name="Footer Placeholder 3"/>
          <p:cNvSpPr>
            <a:spLocks noGrp="1"/>
          </p:cNvSpPr>
          <p:nvPr>
            <p:ph type="ftr" sz="quarter" idx="2"/>
          </p:nvPr>
        </p:nvSpPr>
        <p:spPr>
          <a:xfrm>
            <a:off x="0" y="6456613"/>
            <a:ext cx="4278842" cy="341063"/>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5593124" y="6456613"/>
            <a:ext cx="4278842" cy="341063"/>
          </a:xfrm>
          <a:prstGeom prst="rect">
            <a:avLst/>
          </a:prstGeom>
        </p:spPr>
        <p:txBody>
          <a:bodyPr vert="horz" lIns="91440" tIns="45720" rIns="91440" bIns="45720" rtlCol="0" anchor="b"/>
          <a:lstStyle>
            <a:lvl1pPr algn="r">
              <a:defRPr sz="1200"/>
            </a:lvl1pPr>
          </a:lstStyle>
          <a:p>
            <a:fld id="{E726DA5A-146A-42F1-BD3D-A7D307588C54}" type="slidenum">
              <a:rPr lang="lv-LV" smtClean="0"/>
              <a:t>‹#›</a:t>
            </a:fld>
            <a:endParaRPr lang="lv-LV"/>
          </a:p>
        </p:txBody>
      </p:sp>
    </p:spTree>
    <p:extLst>
      <p:ext uri="{BB962C8B-B14F-4D97-AF65-F5344CB8AC3E}">
        <p14:creationId xmlns:p14="http://schemas.microsoft.com/office/powerpoint/2010/main" val="24156540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842"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93124" y="0"/>
            <a:ext cx="4278842" cy="339884"/>
          </a:xfrm>
          <a:prstGeom prst="rect">
            <a:avLst/>
          </a:prstGeom>
        </p:spPr>
        <p:txBody>
          <a:bodyPr vert="horz" lIns="91440" tIns="45720" rIns="91440" bIns="45720" rtlCol="0"/>
          <a:lstStyle>
            <a:lvl1pPr algn="r">
              <a:defRPr sz="1200"/>
            </a:lvl1pPr>
          </a:lstStyle>
          <a:p>
            <a:fld id="{7AB488F7-1FAC-40D2-BB7E-BA3CE28D8950}" type="datetimeFigureOut">
              <a:rPr lang="en-US" smtClean="0"/>
              <a:pPr/>
              <a:t>4/4/2018</a:t>
            </a:fld>
            <a:endParaRPr lang="en-US"/>
          </a:p>
        </p:txBody>
      </p:sp>
      <p:sp>
        <p:nvSpPr>
          <p:cNvPr id="4" name="Slide Image Placeholder 3"/>
          <p:cNvSpPr>
            <a:spLocks noGrp="1" noRot="1" noChangeAspect="1"/>
          </p:cNvSpPr>
          <p:nvPr>
            <p:ph type="sldImg" idx="2"/>
          </p:nvPr>
        </p:nvSpPr>
        <p:spPr>
          <a:xfrm>
            <a:off x="3238500" y="509588"/>
            <a:ext cx="3397250"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7425" y="3228896"/>
            <a:ext cx="7899400" cy="30589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456612"/>
            <a:ext cx="4278842" cy="3398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93124" y="6456612"/>
            <a:ext cx="4278842" cy="339884"/>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lv-LV"/>
          </a:p>
        </p:txBody>
      </p:sp>
      <p:sp>
        <p:nvSpPr>
          <p:cNvPr id="4" name="Date Placeholder 3"/>
          <p:cNvSpPr>
            <a:spLocks noGrp="1"/>
          </p:cNvSpPr>
          <p:nvPr>
            <p:ph type="dt" sz="half" idx="10"/>
          </p:nvPr>
        </p:nvSpPr>
        <p:spPr/>
        <p:txBody>
          <a:bodyPr/>
          <a:lstStyle>
            <a:lvl1pPr>
              <a:defRPr/>
            </a:lvl1pPr>
          </a:lstStyle>
          <a:p>
            <a:pPr>
              <a:defRPr/>
            </a:pPr>
            <a:fld id="{AA9F1FB3-FA7F-4780-84E0-7B55D0A75A38}" type="datetimeFigureOut">
              <a:rPr lang="lv-LV">
                <a:solidFill>
                  <a:prstClr val="black">
                    <a:tint val="75000"/>
                  </a:prstClr>
                </a:solidFill>
              </a:rPr>
              <a:pPr>
                <a:defRPr/>
              </a:pPr>
              <a:t>04.04.2018</a:t>
            </a:fld>
            <a:endParaRPr lang="lv-LV">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lv-LV">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388D8A1-9565-46E5-AE18-F74C50EF04B2}" type="slidenum">
              <a:rPr lang="lv-LV"/>
              <a:pPr>
                <a:defRPr/>
              </a:pPr>
              <a:t>‹#›</a:t>
            </a:fld>
            <a:endParaRPr lang="lv-LV"/>
          </a:p>
        </p:txBody>
      </p:sp>
    </p:spTree>
    <p:extLst>
      <p:ext uri="{BB962C8B-B14F-4D97-AF65-F5344CB8AC3E}">
        <p14:creationId xmlns:p14="http://schemas.microsoft.com/office/powerpoint/2010/main" val="2665667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lvl1pPr>
              <a:defRPr/>
            </a:lvl1pPr>
          </a:lstStyle>
          <a:p>
            <a:pPr>
              <a:defRPr/>
            </a:pPr>
            <a:fld id="{4F442CDA-E355-4F17-8968-6057E3669F69}" type="datetimeFigureOut">
              <a:rPr lang="lv-LV">
                <a:solidFill>
                  <a:prstClr val="black">
                    <a:tint val="75000"/>
                  </a:prstClr>
                </a:solidFill>
              </a:rPr>
              <a:pPr>
                <a:defRPr/>
              </a:pPr>
              <a:t>04.04.2018</a:t>
            </a:fld>
            <a:endParaRPr lang="lv-LV">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lv-LV">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E2642F6-0D87-497B-83BC-1247B7995AF3}" type="slidenum">
              <a:rPr lang="lv-LV"/>
              <a:pPr>
                <a:defRPr/>
              </a:pPr>
              <a:t>‹#›</a:t>
            </a:fld>
            <a:endParaRPr lang="lv-LV"/>
          </a:p>
        </p:txBody>
      </p:sp>
    </p:spTree>
    <p:extLst>
      <p:ext uri="{BB962C8B-B14F-4D97-AF65-F5344CB8AC3E}">
        <p14:creationId xmlns:p14="http://schemas.microsoft.com/office/powerpoint/2010/main" val="2659759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lvl1pPr>
              <a:defRPr/>
            </a:lvl1pPr>
          </a:lstStyle>
          <a:p>
            <a:pPr>
              <a:defRPr/>
            </a:pPr>
            <a:fld id="{8B22105C-4D20-4BB2-A49F-25EF3027EC83}" type="datetimeFigureOut">
              <a:rPr lang="lv-LV">
                <a:solidFill>
                  <a:prstClr val="black">
                    <a:tint val="75000"/>
                  </a:prstClr>
                </a:solidFill>
              </a:rPr>
              <a:pPr>
                <a:defRPr/>
              </a:pPr>
              <a:t>04.04.2018</a:t>
            </a:fld>
            <a:endParaRPr lang="lv-LV">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lv-LV">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B2FAE8-5243-437A-AC40-58297219F5A5}" type="slidenum">
              <a:rPr lang="lv-LV"/>
              <a:pPr>
                <a:defRPr/>
              </a:pPr>
              <a:t>‹#›</a:t>
            </a:fld>
            <a:endParaRPr lang="lv-LV"/>
          </a:p>
        </p:txBody>
      </p:sp>
    </p:spTree>
    <p:extLst>
      <p:ext uri="{BB962C8B-B14F-4D97-AF65-F5344CB8AC3E}">
        <p14:creationId xmlns:p14="http://schemas.microsoft.com/office/powerpoint/2010/main" val="3708596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07CDA303-35AD-49BC-BE58-21893C1F88A9}" type="slidenum">
              <a:rPr lang="en-US"/>
              <a:pPr>
                <a:defRPr/>
              </a:pPr>
              <a:t>‹#›</a:t>
            </a:fld>
            <a:endParaRPr lang="en-US" dirty="0"/>
          </a:p>
        </p:txBody>
      </p:sp>
    </p:spTree>
    <p:extLst>
      <p:ext uri="{BB962C8B-B14F-4D97-AF65-F5344CB8AC3E}">
        <p14:creationId xmlns:p14="http://schemas.microsoft.com/office/powerpoint/2010/main" val="2532555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6AE0D0E4-893A-46C1-B690-24C9B8295B9B}" type="slidenum">
              <a:rPr lang="en-US"/>
              <a:pPr>
                <a:defRPr/>
              </a:pPr>
              <a:t>‹#›</a:t>
            </a:fld>
            <a:endParaRPr lang="en-US" dirty="0"/>
          </a:p>
        </p:txBody>
      </p:sp>
    </p:spTree>
    <p:extLst>
      <p:ext uri="{BB962C8B-B14F-4D97-AF65-F5344CB8AC3E}">
        <p14:creationId xmlns:p14="http://schemas.microsoft.com/office/powerpoint/2010/main" val="22201870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760D7F73-73DF-4EBE-9375-B031D088E2DB}" type="slidenum">
              <a:rPr lang="en-US"/>
              <a:pPr>
                <a:defRPr/>
              </a:pPr>
              <a:t>‹#›</a:t>
            </a:fld>
            <a:endParaRPr lang="en-US" dirty="0"/>
          </a:p>
        </p:txBody>
      </p:sp>
    </p:spTree>
    <p:extLst>
      <p:ext uri="{BB962C8B-B14F-4D97-AF65-F5344CB8AC3E}">
        <p14:creationId xmlns:p14="http://schemas.microsoft.com/office/powerpoint/2010/main" val="3946457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lvl1pPr>
              <a:defRPr/>
            </a:lvl1pPr>
          </a:lstStyle>
          <a:p>
            <a:pPr>
              <a:defRPr/>
            </a:pPr>
            <a:fld id="{85A4FFCD-ECBD-419F-BBC3-D15C9E134E2F}" type="datetimeFigureOut">
              <a:rPr lang="lv-LV">
                <a:solidFill>
                  <a:prstClr val="black">
                    <a:tint val="75000"/>
                  </a:prstClr>
                </a:solidFill>
              </a:rPr>
              <a:pPr>
                <a:defRPr/>
              </a:pPr>
              <a:t>04.04.2018</a:t>
            </a:fld>
            <a:endParaRPr lang="lv-LV">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lv-LV">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A960631-FF59-457B-AC61-5C9817B7C85B}" type="slidenum">
              <a:rPr lang="lv-LV"/>
              <a:pPr>
                <a:defRPr/>
              </a:pPr>
              <a:t>‹#›</a:t>
            </a:fld>
            <a:endParaRPr lang="lv-LV"/>
          </a:p>
        </p:txBody>
      </p:sp>
    </p:spTree>
    <p:extLst>
      <p:ext uri="{BB962C8B-B14F-4D97-AF65-F5344CB8AC3E}">
        <p14:creationId xmlns:p14="http://schemas.microsoft.com/office/powerpoint/2010/main" val="2595864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DBE3505-C45F-4A5D-8FF4-7DA21C4BC163}" type="datetimeFigureOut">
              <a:rPr lang="lv-LV">
                <a:solidFill>
                  <a:prstClr val="black">
                    <a:tint val="75000"/>
                  </a:prstClr>
                </a:solidFill>
              </a:rPr>
              <a:pPr>
                <a:defRPr/>
              </a:pPr>
              <a:t>04.04.2018</a:t>
            </a:fld>
            <a:endParaRPr lang="lv-LV">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lv-LV">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47E85-366F-4D12-8DB3-94F3398E1A0C}" type="slidenum">
              <a:rPr lang="lv-LV"/>
              <a:pPr>
                <a:defRPr/>
              </a:pPr>
              <a:t>‹#›</a:t>
            </a:fld>
            <a:endParaRPr lang="lv-LV"/>
          </a:p>
        </p:txBody>
      </p:sp>
    </p:spTree>
    <p:extLst>
      <p:ext uri="{BB962C8B-B14F-4D97-AF65-F5344CB8AC3E}">
        <p14:creationId xmlns:p14="http://schemas.microsoft.com/office/powerpoint/2010/main" val="2630731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3"/>
          <p:cNvSpPr>
            <a:spLocks noGrp="1"/>
          </p:cNvSpPr>
          <p:nvPr>
            <p:ph type="dt" sz="half" idx="10"/>
          </p:nvPr>
        </p:nvSpPr>
        <p:spPr/>
        <p:txBody>
          <a:bodyPr/>
          <a:lstStyle>
            <a:lvl1pPr>
              <a:defRPr/>
            </a:lvl1pPr>
          </a:lstStyle>
          <a:p>
            <a:pPr>
              <a:defRPr/>
            </a:pPr>
            <a:fld id="{4B8E0EF4-D9F3-4AA7-95ED-12D1ABDBB58B}" type="datetimeFigureOut">
              <a:rPr lang="lv-LV">
                <a:solidFill>
                  <a:prstClr val="black">
                    <a:tint val="75000"/>
                  </a:prstClr>
                </a:solidFill>
              </a:rPr>
              <a:pPr>
                <a:defRPr/>
              </a:pPr>
              <a:t>04.04.2018</a:t>
            </a:fld>
            <a:endParaRPr lang="lv-LV">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lv-LV">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3F3861B-2C81-4F4B-98C1-250A3DD07593}" type="slidenum">
              <a:rPr lang="lv-LV"/>
              <a:pPr>
                <a:defRPr/>
              </a:pPr>
              <a:t>‹#›</a:t>
            </a:fld>
            <a:endParaRPr lang="lv-LV"/>
          </a:p>
        </p:txBody>
      </p:sp>
    </p:spTree>
    <p:extLst>
      <p:ext uri="{BB962C8B-B14F-4D97-AF65-F5344CB8AC3E}">
        <p14:creationId xmlns:p14="http://schemas.microsoft.com/office/powerpoint/2010/main" val="3137784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3"/>
          <p:cNvSpPr>
            <a:spLocks noGrp="1"/>
          </p:cNvSpPr>
          <p:nvPr>
            <p:ph type="dt" sz="half" idx="10"/>
          </p:nvPr>
        </p:nvSpPr>
        <p:spPr/>
        <p:txBody>
          <a:bodyPr/>
          <a:lstStyle>
            <a:lvl1pPr>
              <a:defRPr/>
            </a:lvl1pPr>
          </a:lstStyle>
          <a:p>
            <a:pPr>
              <a:defRPr/>
            </a:pPr>
            <a:fld id="{C0223ED5-5036-43F0-AEB9-99915A64D781}" type="datetimeFigureOut">
              <a:rPr lang="lv-LV">
                <a:solidFill>
                  <a:prstClr val="black">
                    <a:tint val="75000"/>
                  </a:prstClr>
                </a:solidFill>
              </a:rPr>
              <a:pPr>
                <a:defRPr/>
              </a:pPr>
              <a:t>04.04.2018</a:t>
            </a:fld>
            <a:endParaRPr lang="lv-LV">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lv-LV">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EA750467-7F66-4104-8E54-13D69311D8E0}" type="slidenum">
              <a:rPr lang="lv-LV"/>
              <a:pPr>
                <a:defRPr/>
              </a:pPr>
              <a:t>‹#›</a:t>
            </a:fld>
            <a:endParaRPr lang="lv-LV"/>
          </a:p>
        </p:txBody>
      </p:sp>
    </p:spTree>
    <p:extLst>
      <p:ext uri="{BB962C8B-B14F-4D97-AF65-F5344CB8AC3E}">
        <p14:creationId xmlns:p14="http://schemas.microsoft.com/office/powerpoint/2010/main" val="86436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3"/>
          <p:cNvSpPr>
            <a:spLocks noGrp="1"/>
          </p:cNvSpPr>
          <p:nvPr>
            <p:ph type="dt" sz="half" idx="10"/>
          </p:nvPr>
        </p:nvSpPr>
        <p:spPr/>
        <p:txBody>
          <a:bodyPr/>
          <a:lstStyle>
            <a:lvl1pPr>
              <a:defRPr/>
            </a:lvl1pPr>
          </a:lstStyle>
          <a:p>
            <a:pPr>
              <a:defRPr/>
            </a:pPr>
            <a:fld id="{AB1F065D-AB92-4E29-9E20-569F4941C4C8}" type="datetimeFigureOut">
              <a:rPr lang="lv-LV">
                <a:solidFill>
                  <a:prstClr val="black">
                    <a:tint val="75000"/>
                  </a:prstClr>
                </a:solidFill>
              </a:rPr>
              <a:pPr>
                <a:defRPr/>
              </a:pPr>
              <a:t>04.04.2018</a:t>
            </a:fld>
            <a:endParaRPr lang="lv-LV">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lv-LV">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F112C795-F01A-40E4-B79F-340F2AD1BCC5}" type="slidenum">
              <a:rPr lang="lv-LV"/>
              <a:pPr>
                <a:defRPr/>
              </a:pPr>
              <a:t>‹#›</a:t>
            </a:fld>
            <a:endParaRPr lang="lv-LV"/>
          </a:p>
        </p:txBody>
      </p:sp>
    </p:spTree>
    <p:extLst>
      <p:ext uri="{BB962C8B-B14F-4D97-AF65-F5344CB8AC3E}">
        <p14:creationId xmlns:p14="http://schemas.microsoft.com/office/powerpoint/2010/main" val="2209278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BE83261-1377-4004-B316-131F7F18CEE6}" type="datetimeFigureOut">
              <a:rPr lang="lv-LV">
                <a:solidFill>
                  <a:prstClr val="black">
                    <a:tint val="75000"/>
                  </a:prstClr>
                </a:solidFill>
              </a:rPr>
              <a:pPr>
                <a:defRPr/>
              </a:pPr>
              <a:t>04.04.2018</a:t>
            </a:fld>
            <a:endParaRPr lang="lv-LV">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lv-LV">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BFBAE2F7-0BD8-4049-BD0B-A63B66B337B8}" type="slidenum">
              <a:rPr lang="lv-LV"/>
              <a:pPr>
                <a:defRPr/>
              </a:pPr>
              <a:t>‹#›</a:t>
            </a:fld>
            <a:endParaRPr lang="lv-LV"/>
          </a:p>
        </p:txBody>
      </p:sp>
    </p:spTree>
    <p:extLst>
      <p:ext uri="{BB962C8B-B14F-4D97-AF65-F5344CB8AC3E}">
        <p14:creationId xmlns:p14="http://schemas.microsoft.com/office/powerpoint/2010/main" val="1249002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36A8016-154E-4207-8753-47F007F6A969}" type="datetimeFigureOut">
              <a:rPr lang="lv-LV">
                <a:solidFill>
                  <a:prstClr val="black">
                    <a:tint val="75000"/>
                  </a:prstClr>
                </a:solidFill>
              </a:rPr>
              <a:pPr>
                <a:defRPr/>
              </a:pPr>
              <a:t>04.04.2018</a:t>
            </a:fld>
            <a:endParaRPr lang="lv-LV">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lv-LV">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9ECD826-2F62-442D-8E79-A4FC1C996FB1}" type="slidenum">
              <a:rPr lang="lv-LV"/>
              <a:pPr>
                <a:defRPr/>
              </a:pPr>
              <a:t>‹#›</a:t>
            </a:fld>
            <a:endParaRPr lang="lv-LV"/>
          </a:p>
        </p:txBody>
      </p:sp>
    </p:spTree>
    <p:extLst>
      <p:ext uri="{BB962C8B-B14F-4D97-AF65-F5344CB8AC3E}">
        <p14:creationId xmlns:p14="http://schemas.microsoft.com/office/powerpoint/2010/main" val="3153241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E48258B-FEA5-4E8F-B395-9BDA9246D0F1}" type="datetimeFigureOut">
              <a:rPr lang="lv-LV">
                <a:solidFill>
                  <a:prstClr val="black">
                    <a:tint val="75000"/>
                  </a:prstClr>
                </a:solidFill>
              </a:rPr>
              <a:pPr>
                <a:defRPr/>
              </a:pPr>
              <a:t>04.04.2018</a:t>
            </a:fld>
            <a:endParaRPr lang="lv-LV">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lv-LV">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728DEA1-3111-44FF-9269-0271D7118BA4}" type="slidenum">
              <a:rPr lang="lv-LV"/>
              <a:pPr>
                <a:defRPr/>
              </a:pPr>
              <a:t>‹#›</a:t>
            </a:fld>
            <a:endParaRPr lang="lv-LV"/>
          </a:p>
        </p:txBody>
      </p:sp>
    </p:spTree>
    <p:extLst>
      <p:ext uri="{BB962C8B-B14F-4D97-AF65-F5344CB8AC3E}">
        <p14:creationId xmlns:p14="http://schemas.microsoft.com/office/powerpoint/2010/main" val="4150471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lv-LV"/>
              <a:t>Click to edit Master title style</a:t>
            </a:r>
            <a:endParaRPr lang="lv-LV" altLang="lv-LV"/>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endParaRPr lang="lv-LV" alt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defTabSz="914400">
              <a:defRPr/>
            </a:pPr>
            <a:fld id="{8474225E-F109-4ECE-8937-B15664824E31}" type="datetimeFigureOut">
              <a:rPr lang="lv-LV">
                <a:solidFill>
                  <a:prstClr val="black">
                    <a:tint val="75000"/>
                  </a:prstClr>
                </a:solidFill>
              </a:rPr>
              <a:pPr defTabSz="914400">
                <a:defRPr/>
              </a:pPr>
              <a:t>04.04.2018</a:t>
            </a:fld>
            <a:endParaRPr lang="lv-LV">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defTabSz="914400">
              <a:defRPr/>
            </a:pPr>
            <a:endParaRPr lang="lv-LV">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defTabSz="914400" fontAlgn="base">
              <a:spcBef>
                <a:spcPct val="0"/>
              </a:spcBef>
              <a:spcAft>
                <a:spcPct val="0"/>
              </a:spcAft>
              <a:defRPr/>
            </a:pPr>
            <a:fld id="{3644602A-7015-4AA5-B0EB-03103792DD19}" type="slidenum">
              <a:rPr lang="lv-LV">
                <a:cs typeface="Arial" panose="020B0604020202020204" pitchFamily="34" charset="0"/>
              </a:rPr>
              <a:pPr defTabSz="914400" fontAlgn="base">
                <a:spcBef>
                  <a:spcPct val="0"/>
                </a:spcBef>
                <a:spcAft>
                  <a:spcPct val="0"/>
                </a:spcAft>
                <a:defRPr/>
              </a:pPr>
              <a:t>‹#›</a:t>
            </a:fld>
            <a:endParaRPr lang="lv-LV">
              <a:cs typeface="Arial" panose="020B0604020202020204" pitchFamily="34" charset="0"/>
            </a:endParaRPr>
          </a:p>
        </p:txBody>
      </p:sp>
    </p:spTree>
    <p:extLst>
      <p:ext uri="{BB962C8B-B14F-4D97-AF65-F5344CB8AC3E}">
        <p14:creationId xmlns:p14="http://schemas.microsoft.com/office/powerpoint/2010/main" val="81957160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2426"/>
            <a:ext cx="8229600" cy="1143000"/>
          </a:xfrm>
        </p:spPr>
        <p:txBody>
          <a:bodyPr/>
          <a:lstStyle/>
          <a:p>
            <a:r>
              <a:rPr lang="lv-LV" b="1" dirty="0">
                <a:solidFill>
                  <a:srgbClr val="FF0000"/>
                </a:solidFill>
                <a:latin typeface="Franklin Gothic Book" panose="020B0503020102020204" pitchFamily="34" charset="0"/>
              </a:rPr>
              <a:t>Biedru sapulces darba kārtība</a:t>
            </a:r>
            <a:br>
              <a:rPr lang="lv-LV" b="1" dirty="0">
                <a:solidFill>
                  <a:srgbClr val="FF0000"/>
                </a:solidFill>
                <a:latin typeface="Franklin Gothic Book" panose="020B0503020102020204" pitchFamily="34" charset="0"/>
              </a:rPr>
            </a:br>
            <a:r>
              <a:rPr lang="lv-LV" sz="2000" b="1" dirty="0">
                <a:solidFill>
                  <a:srgbClr val="FF0000"/>
                </a:solidFill>
                <a:latin typeface="Franklin Gothic Book" panose="020B0503020102020204" pitchFamily="34" charset="0"/>
              </a:rPr>
              <a:t>2018.gada 26.marts,  “Latvijas Mobilais Telefons” Ropažu ielā 6, Rīgā</a:t>
            </a:r>
            <a:br>
              <a:rPr lang="lv-LV" sz="2000" b="1" dirty="0">
                <a:solidFill>
                  <a:srgbClr val="FF0000"/>
                </a:solidFill>
                <a:latin typeface="Franklin Gothic Book" panose="020B0503020102020204" pitchFamily="34" charset="0"/>
              </a:rPr>
            </a:br>
            <a:endParaRPr lang="lv-LV" sz="2000" b="1" dirty="0">
              <a:solidFill>
                <a:srgbClr val="FF0000"/>
              </a:solidFill>
              <a:latin typeface="Franklin Gothic Book" panose="020B05030201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7402250"/>
              </p:ext>
            </p:extLst>
          </p:nvPr>
        </p:nvGraphicFramePr>
        <p:xfrm>
          <a:off x="683568" y="1628800"/>
          <a:ext cx="8208912" cy="4796790"/>
        </p:xfrm>
        <a:graphic>
          <a:graphicData uri="http://schemas.openxmlformats.org/drawingml/2006/table">
            <a:tbl>
              <a:tblPr firstRow="1" firstCol="1" lastRow="1" lastCol="1" bandRow="1" bandCol="1"/>
              <a:tblGrid>
                <a:gridCol w="907716">
                  <a:extLst>
                    <a:ext uri="{9D8B030D-6E8A-4147-A177-3AD203B41FA5}">
                      <a16:colId xmlns:a16="http://schemas.microsoft.com/office/drawing/2014/main" val="20000"/>
                    </a:ext>
                  </a:extLst>
                </a:gridCol>
                <a:gridCol w="7301196">
                  <a:extLst>
                    <a:ext uri="{9D8B030D-6E8A-4147-A177-3AD203B41FA5}">
                      <a16:colId xmlns:a16="http://schemas.microsoft.com/office/drawing/2014/main" val="20001"/>
                    </a:ext>
                  </a:extLst>
                </a:gridCol>
              </a:tblGrid>
              <a:tr h="242570">
                <a:tc>
                  <a:txBody>
                    <a:bodyPr/>
                    <a:lstStyle/>
                    <a:p>
                      <a:pPr>
                        <a:spcAft>
                          <a:spcPts val="0"/>
                        </a:spcAft>
                      </a:pPr>
                      <a:r>
                        <a:rPr lang="lv-LV" sz="1800" dirty="0">
                          <a:effectLst/>
                          <a:latin typeface="Franklin Gothic Book" panose="020B0503020102020204" pitchFamily="34" charset="0"/>
                          <a:ea typeface="Times New Roman" panose="02020603050405020304" pitchFamily="18" charset="0"/>
                        </a:rPr>
                        <a:t>14:00</a:t>
                      </a:r>
                    </a:p>
                  </a:txBody>
                  <a:tcPr marL="68580" marR="68580" marT="9525" marB="0">
                    <a:lnL>
                      <a:noFill/>
                    </a:lnL>
                    <a:lnR>
                      <a:noFill/>
                    </a:lnR>
                    <a:lnT>
                      <a:noFill/>
                    </a:lnT>
                    <a:lnB>
                      <a:noFill/>
                    </a:lnB>
                  </a:tcPr>
                </a:tc>
                <a:tc>
                  <a:txBody>
                    <a:bodyPr/>
                    <a:lstStyle/>
                    <a:p>
                      <a:pPr>
                        <a:spcAft>
                          <a:spcPts val="0"/>
                        </a:spcAft>
                      </a:pPr>
                      <a:r>
                        <a:rPr lang="lv-LV" sz="1800" dirty="0">
                          <a:effectLst/>
                          <a:latin typeface="Franklin Gothic Book" panose="020B0503020102020204" pitchFamily="34" charset="0"/>
                          <a:ea typeface="Times New Roman" panose="02020603050405020304" pitchFamily="18" charset="0"/>
                        </a:rPr>
                        <a:t>LETERA Biedru sapulces atklāšana - LETERA prezidents Normunds Bergs</a:t>
                      </a:r>
                    </a:p>
                  </a:txBody>
                  <a:tcPr marL="68580" marR="68580" marT="9525" marB="0">
                    <a:lnL>
                      <a:noFill/>
                    </a:lnL>
                    <a:lnR>
                      <a:noFill/>
                    </a:lnR>
                    <a:lnT>
                      <a:noFill/>
                    </a:lnT>
                    <a:lnB>
                      <a:noFill/>
                    </a:lnB>
                  </a:tcPr>
                </a:tc>
                <a:extLst>
                  <a:ext uri="{0D108BD9-81ED-4DB2-BD59-A6C34878D82A}">
                    <a16:rowId xmlns:a16="http://schemas.microsoft.com/office/drawing/2014/main" val="10000"/>
                  </a:ext>
                </a:extLst>
              </a:tr>
              <a:tr h="402590">
                <a:tc>
                  <a:txBody>
                    <a:bodyPr/>
                    <a:lstStyle/>
                    <a:p>
                      <a:pPr>
                        <a:spcAft>
                          <a:spcPts val="0"/>
                        </a:spcAft>
                      </a:pPr>
                      <a:r>
                        <a:rPr lang="lv-LV" sz="1800">
                          <a:effectLst/>
                          <a:latin typeface="Franklin Gothic Book" panose="020B0503020102020204" pitchFamily="34" charset="0"/>
                          <a:ea typeface="Times New Roman" panose="02020603050405020304" pitchFamily="18" charset="0"/>
                        </a:rPr>
                        <a:t>14:05</a:t>
                      </a:r>
                    </a:p>
                  </a:txBody>
                  <a:tcPr marL="68580" marR="68580" marT="9525" marB="0">
                    <a:lnL>
                      <a:noFill/>
                    </a:lnL>
                    <a:lnR>
                      <a:noFill/>
                    </a:lnR>
                    <a:lnT>
                      <a:noFill/>
                    </a:lnT>
                    <a:lnB>
                      <a:noFill/>
                    </a:lnB>
                  </a:tcPr>
                </a:tc>
                <a:tc>
                  <a:txBody>
                    <a:bodyPr/>
                    <a:lstStyle/>
                    <a:p>
                      <a:pPr>
                        <a:spcAft>
                          <a:spcPts val="0"/>
                        </a:spcAft>
                      </a:pPr>
                      <a:r>
                        <a:rPr lang="lv-LV" sz="1800" dirty="0">
                          <a:effectLst/>
                          <a:latin typeface="Franklin Gothic Book" panose="020B0503020102020204" pitchFamily="34" charset="0"/>
                          <a:ea typeface="Times New Roman" panose="02020603050405020304" pitchFamily="18" charset="0"/>
                        </a:rPr>
                        <a:t>Sapulces vadītāja, protokolista, balsu skaitīšanas komisijas ievēlēšana</a:t>
                      </a:r>
                    </a:p>
                    <a:p>
                      <a:pPr>
                        <a:spcAft>
                          <a:spcPts val="0"/>
                        </a:spcAft>
                      </a:pPr>
                      <a:r>
                        <a:rPr lang="lv-LV" sz="1800" dirty="0">
                          <a:effectLst/>
                          <a:latin typeface="Franklin Gothic Book" panose="020B0503020102020204" pitchFamily="34" charset="0"/>
                          <a:ea typeface="Times New Roman" panose="02020603050405020304" pitchFamily="18" charset="0"/>
                        </a:rPr>
                        <a:t>Sapulces darba kārtības apstiprināšana</a:t>
                      </a:r>
                    </a:p>
                  </a:txBody>
                  <a:tcPr marL="68580" marR="68580" marT="9525" marB="0">
                    <a:lnL>
                      <a:noFill/>
                    </a:lnL>
                    <a:lnR>
                      <a:noFill/>
                    </a:lnR>
                    <a:lnT>
                      <a:noFill/>
                    </a:lnT>
                    <a:lnB>
                      <a:noFill/>
                    </a:lnB>
                  </a:tcPr>
                </a:tc>
                <a:extLst>
                  <a:ext uri="{0D108BD9-81ED-4DB2-BD59-A6C34878D82A}">
                    <a16:rowId xmlns:a16="http://schemas.microsoft.com/office/drawing/2014/main" val="10001"/>
                  </a:ext>
                </a:extLst>
              </a:tr>
              <a:tr h="227965">
                <a:tc>
                  <a:txBody>
                    <a:bodyPr/>
                    <a:lstStyle/>
                    <a:p>
                      <a:pPr>
                        <a:spcAft>
                          <a:spcPts val="0"/>
                        </a:spcAft>
                      </a:pPr>
                      <a:r>
                        <a:rPr lang="lv-LV" sz="1800">
                          <a:effectLst/>
                          <a:latin typeface="Franklin Gothic Book" panose="020B0503020102020204" pitchFamily="34" charset="0"/>
                          <a:ea typeface="Times New Roman" panose="02020603050405020304" pitchFamily="18" charset="0"/>
                        </a:rPr>
                        <a:t>14:10</a:t>
                      </a:r>
                    </a:p>
                  </a:txBody>
                  <a:tcPr marL="68580" marR="68580" marT="9525" marB="0">
                    <a:lnL>
                      <a:noFill/>
                    </a:lnL>
                    <a:lnR>
                      <a:noFill/>
                    </a:lnR>
                    <a:lnT>
                      <a:noFill/>
                    </a:lnT>
                    <a:lnB>
                      <a:noFill/>
                    </a:lnB>
                  </a:tcPr>
                </a:tc>
                <a:tc>
                  <a:txBody>
                    <a:bodyPr/>
                    <a:lstStyle/>
                    <a:p>
                      <a:pPr>
                        <a:spcAft>
                          <a:spcPts val="0"/>
                        </a:spcAft>
                      </a:pPr>
                      <a:r>
                        <a:rPr lang="lv-LV" sz="1800" dirty="0">
                          <a:effectLst/>
                          <a:latin typeface="Franklin Gothic Book" panose="020B0503020102020204" pitchFamily="34" charset="0"/>
                          <a:ea typeface="Times New Roman" panose="02020603050405020304" pitchFamily="18" charset="0"/>
                        </a:rPr>
                        <a:t>Ziņojums par LETERA darbību 2017. gadā</a:t>
                      </a:r>
                    </a:p>
                  </a:txBody>
                  <a:tcPr marL="68580" marR="68580" marT="9525" marB="0">
                    <a:lnL>
                      <a:noFill/>
                    </a:lnL>
                    <a:lnR>
                      <a:noFill/>
                    </a:lnR>
                    <a:lnT>
                      <a:noFill/>
                    </a:lnT>
                    <a:lnB>
                      <a:noFill/>
                    </a:lnB>
                  </a:tcPr>
                </a:tc>
                <a:extLst>
                  <a:ext uri="{0D108BD9-81ED-4DB2-BD59-A6C34878D82A}">
                    <a16:rowId xmlns:a16="http://schemas.microsoft.com/office/drawing/2014/main" val="10002"/>
                  </a:ext>
                </a:extLst>
              </a:tr>
              <a:tr h="276860">
                <a:tc>
                  <a:txBody>
                    <a:bodyPr/>
                    <a:lstStyle/>
                    <a:p>
                      <a:pPr>
                        <a:spcAft>
                          <a:spcPts val="0"/>
                        </a:spcAft>
                      </a:pPr>
                      <a:r>
                        <a:rPr lang="lv-LV" sz="1800">
                          <a:effectLst/>
                          <a:latin typeface="Franklin Gothic Book" panose="020B0503020102020204" pitchFamily="34" charset="0"/>
                          <a:ea typeface="Times New Roman" panose="02020603050405020304" pitchFamily="18" charset="0"/>
                        </a:rPr>
                        <a:t>14:25</a:t>
                      </a:r>
                    </a:p>
                  </a:txBody>
                  <a:tcPr marL="68580" marR="68580" marT="9525" marB="0">
                    <a:lnL>
                      <a:noFill/>
                    </a:lnL>
                    <a:lnR>
                      <a:noFill/>
                    </a:lnR>
                    <a:lnT>
                      <a:noFill/>
                    </a:lnT>
                    <a:lnB>
                      <a:noFill/>
                    </a:lnB>
                  </a:tcPr>
                </a:tc>
                <a:tc>
                  <a:txBody>
                    <a:bodyPr/>
                    <a:lstStyle/>
                    <a:p>
                      <a:pPr>
                        <a:spcAft>
                          <a:spcPts val="0"/>
                        </a:spcAft>
                      </a:pPr>
                      <a:r>
                        <a:rPr lang="lv-LV" sz="1800" dirty="0">
                          <a:effectLst/>
                          <a:latin typeface="Franklin Gothic Book" panose="020B0503020102020204" pitchFamily="34" charset="0"/>
                          <a:ea typeface="Times New Roman" panose="02020603050405020304" pitchFamily="18" charset="0"/>
                        </a:rPr>
                        <a:t>LETERA 2017. gada pārskata un revīzijas komisijas ziņojuma apstiprināšana</a:t>
                      </a:r>
                    </a:p>
                  </a:txBody>
                  <a:tcPr marL="68580" marR="68580" marT="9525" marB="0">
                    <a:lnL>
                      <a:noFill/>
                    </a:lnL>
                    <a:lnR>
                      <a:noFill/>
                    </a:lnR>
                    <a:lnT>
                      <a:noFill/>
                    </a:lnT>
                    <a:lnB>
                      <a:noFill/>
                    </a:lnB>
                  </a:tcPr>
                </a:tc>
                <a:extLst>
                  <a:ext uri="{0D108BD9-81ED-4DB2-BD59-A6C34878D82A}">
                    <a16:rowId xmlns:a16="http://schemas.microsoft.com/office/drawing/2014/main" val="10003"/>
                  </a:ext>
                </a:extLst>
              </a:tr>
              <a:tr h="227965">
                <a:tc>
                  <a:txBody>
                    <a:bodyPr/>
                    <a:lstStyle/>
                    <a:p>
                      <a:pPr>
                        <a:spcAft>
                          <a:spcPts val="0"/>
                        </a:spcAft>
                      </a:pPr>
                      <a:r>
                        <a:rPr lang="lv-LV" sz="1800">
                          <a:effectLst/>
                          <a:latin typeface="Franklin Gothic Book" panose="020B0503020102020204" pitchFamily="34" charset="0"/>
                          <a:ea typeface="Times New Roman" panose="02020603050405020304" pitchFamily="18" charset="0"/>
                        </a:rPr>
                        <a:t>14:30</a:t>
                      </a:r>
                    </a:p>
                  </a:txBody>
                  <a:tcPr marL="68580" marR="68580" marT="9525" marB="0">
                    <a:lnL>
                      <a:noFill/>
                    </a:lnL>
                    <a:lnR>
                      <a:noFill/>
                    </a:lnR>
                    <a:lnT>
                      <a:noFill/>
                    </a:lnT>
                    <a:lnB>
                      <a:noFill/>
                    </a:lnB>
                  </a:tcPr>
                </a:tc>
                <a:tc>
                  <a:txBody>
                    <a:bodyPr/>
                    <a:lstStyle/>
                    <a:p>
                      <a:pPr>
                        <a:spcAft>
                          <a:spcPts val="0"/>
                        </a:spcAft>
                      </a:pPr>
                      <a:r>
                        <a:rPr lang="lv-LV" sz="1800" dirty="0">
                          <a:effectLst/>
                          <a:latin typeface="Franklin Gothic Book" panose="020B0503020102020204" pitchFamily="34" charset="0"/>
                          <a:ea typeface="Times New Roman" panose="02020603050405020304" pitchFamily="18" charset="0"/>
                        </a:rPr>
                        <a:t>LETERA valdes un prezidenta vēlēšanas</a:t>
                      </a:r>
                    </a:p>
                  </a:txBody>
                  <a:tcPr marL="68580" marR="68580" marT="9525" marB="0">
                    <a:lnL>
                      <a:noFill/>
                    </a:lnL>
                    <a:lnR>
                      <a:noFill/>
                    </a:lnR>
                    <a:lnT>
                      <a:noFill/>
                    </a:lnT>
                    <a:lnB>
                      <a:noFill/>
                    </a:lnB>
                  </a:tcPr>
                </a:tc>
                <a:extLst>
                  <a:ext uri="{0D108BD9-81ED-4DB2-BD59-A6C34878D82A}">
                    <a16:rowId xmlns:a16="http://schemas.microsoft.com/office/drawing/2014/main" val="10004"/>
                  </a:ext>
                </a:extLst>
              </a:tr>
              <a:tr h="194310">
                <a:tc>
                  <a:txBody>
                    <a:bodyPr/>
                    <a:lstStyle/>
                    <a:p>
                      <a:pPr>
                        <a:spcAft>
                          <a:spcPts val="0"/>
                        </a:spcAft>
                      </a:pPr>
                      <a:r>
                        <a:rPr lang="lv-LV" sz="1800">
                          <a:effectLst/>
                          <a:latin typeface="Franklin Gothic Book" panose="020B0503020102020204" pitchFamily="34" charset="0"/>
                          <a:ea typeface="Times New Roman" panose="02020603050405020304" pitchFamily="18" charset="0"/>
                        </a:rPr>
                        <a:t>14:40</a:t>
                      </a:r>
                    </a:p>
                  </a:txBody>
                  <a:tcPr marL="68580" marR="68580" marT="9525" marB="0">
                    <a:lnL>
                      <a:noFill/>
                    </a:lnL>
                    <a:lnR>
                      <a:noFill/>
                    </a:lnR>
                    <a:lnT>
                      <a:noFill/>
                    </a:lnT>
                    <a:lnB>
                      <a:noFill/>
                    </a:lnB>
                  </a:tcPr>
                </a:tc>
                <a:tc>
                  <a:txBody>
                    <a:bodyPr/>
                    <a:lstStyle/>
                    <a:p>
                      <a:pPr>
                        <a:spcAft>
                          <a:spcPts val="0"/>
                        </a:spcAft>
                      </a:pPr>
                      <a:r>
                        <a:rPr lang="lv-LV" sz="1800" dirty="0">
                          <a:effectLst/>
                          <a:latin typeface="Franklin Gothic Book" panose="020B0503020102020204" pitchFamily="34" charset="0"/>
                          <a:ea typeface="Times New Roman" panose="02020603050405020304" pitchFamily="18" charset="0"/>
                        </a:rPr>
                        <a:t>LETERA revīzijas komisijas vēlēšanas 2018. gada finanšu pārskatam</a:t>
                      </a:r>
                    </a:p>
                  </a:txBody>
                  <a:tcPr marL="68580" marR="68580" marT="9525" marB="0">
                    <a:lnL>
                      <a:noFill/>
                    </a:lnL>
                    <a:lnR>
                      <a:noFill/>
                    </a:lnR>
                    <a:lnT>
                      <a:noFill/>
                    </a:lnT>
                    <a:lnB>
                      <a:noFill/>
                    </a:lnB>
                  </a:tcPr>
                </a:tc>
                <a:extLst>
                  <a:ext uri="{0D108BD9-81ED-4DB2-BD59-A6C34878D82A}">
                    <a16:rowId xmlns:a16="http://schemas.microsoft.com/office/drawing/2014/main" val="10005"/>
                  </a:ext>
                </a:extLst>
              </a:tr>
              <a:tr h="227965">
                <a:tc>
                  <a:txBody>
                    <a:bodyPr/>
                    <a:lstStyle/>
                    <a:p>
                      <a:pPr>
                        <a:spcAft>
                          <a:spcPts val="0"/>
                        </a:spcAft>
                      </a:pPr>
                      <a:r>
                        <a:rPr lang="lv-LV" sz="1800">
                          <a:effectLst/>
                          <a:latin typeface="Franklin Gothic Book" panose="020B0503020102020204" pitchFamily="34" charset="0"/>
                          <a:ea typeface="Times New Roman" panose="02020603050405020304" pitchFamily="18" charset="0"/>
                        </a:rPr>
                        <a:t>14:45</a:t>
                      </a:r>
                    </a:p>
                  </a:txBody>
                  <a:tcPr marL="68580" marR="68580" marT="9525" marB="0">
                    <a:lnL>
                      <a:noFill/>
                    </a:lnL>
                    <a:lnR>
                      <a:noFill/>
                    </a:lnR>
                    <a:lnT>
                      <a:noFill/>
                    </a:lnT>
                    <a:lnB>
                      <a:noFill/>
                    </a:lnB>
                  </a:tcPr>
                </a:tc>
                <a:tc>
                  <a:txBody>
                    <a:bodyPr/>
                    <a:lstStyle/>
                    <a:p>
                      <a:pPr>
                        <a:spcAft>
                          <a:spcPts val="0"/>
                        </a:spcAft>
                      </a:pPr>
                      <a:r>
                        <a:rPr lang="lv-LV" sz="1800">
                          <a:effectLst/>
                          <a:latin typeface="Franklin Gothic Book" panose="020B0503020102020204" pitchFamily="34" charset="0"/>
                          <a:ea typeface="Times New Roman" panose="02020603050405020304" pitchFamily="18" charset="0"/>
                        </a:rPr>
                        <a:t>LETERA 2018. gada budžeta apstiprināšana </a:t>
                      </a:r>
                    </a:p>
                  </a:txBody>
                  <a:tcPr marL="68580" marR="68580" marT="9525" marB="0">
                    <a:lnL>
                      <a:noFill/>
                    </a:lnL>
                    <a:lnR>
                      <a:noFill/>
                    </a:lnR>
                    <a:lnT>
                      <a:noFill/>
                    </a:lnT>
                    <a:lnB>
                      <a:noFill/>
                    </a:lnB>
                  </a:tcPr>
                </a:tc>
                <a:extLst>
                  <a:ext uri="{0D108BD9-81ED-4DB2-BD59-A6C34878D82A}">
                    <a16:rowId xmlns:a16="http://schemas.microsoft.com/office/drawing/2014/main" val="10006"/>
                  </a:ext>
                </a:extLst>
              </a:tr>
              <a:tr h="227965">
                <a:tc>
                  <a:txBody>
                    <a:bodyPr/>
                    <a:lstStyle/>
                    <a:p>
                      <a:pPr>
                        <a:spcAft>
                          <a:spcPts val="0"/>
                        </a:spcAft>
                      </a:pPr>
                      <a:r>
                        <a:rPr lang="lv-LV" sz="1800">
                          <a:effectLst/>
                          <a:latin typeface="Franklin Gothic Book" panose="020B0503020102020204" pitchFamily="34" charset="0"/>
                          <a:ea typeface="Times New Roman" panose="02020603050405020304" pitchFamily="18" charset="0"/>
                        </a:rPr>
                        <a:t>14:50</a:t>
                      </a:r>
                    </a:p>
                  </a:txBody>
                  <a:tcPr marL="68580" marR="68580" marT="9525" marB="0">
                    <a:lnL>
                      <a:noFill/>
                    </a:lnL>
                    <a:lnR>
                      <a:noFill/>
                    </a:lnR>
                    <a:lnT>
                      <a:noFill/>
                    </a:lnT>
                    <a:lnB>
                      <a:noFill/>
                    </a:lnB>
                  </a:tcPr>
                </a:tc>
                <a:tc>
                  <a:txBody>
                    <a:bodyPr/>
                    <a:lstStyle/>
                    <a:p>
                      <a:pPr>
                        <a:spcAft>
                          <a:spcPts val="0"/>
                        </a:spcAft>
                      </a:pPr>
                      <a:r>
                        <a:rPr lang="lv-LV" sz="1800">
                          <a:effectLst/>
                          <a:latin typeface="Franklin Gothic Book" panose="020B0503020102020204" pitchFamily="34" charset="0"/>
                          <a:ea typeface="Times New Roman" panose="02020603050405020304" pitchFamily="18" charset="0"/>
                        </a:rPr>
                        <a:t>LETERA aktivitātes un mērķi 2018.gadā </a:t>
                      </a:r>
                    </a:p>
                  </a:txBody>
                  <a:tcPr marL="68580" marR="68580" marT="9525" marB="0">
                    <a:lnL>
                      <a:noFill/>
                    </a:lnL>
                    <a:lnR>
                      <a:noFill/>
                    </a:lnR>
                    <a:lnT>
                      <a:noFill/>
                    </a:lnT>
                    <a:lnB>
                      <a:noFill/>
                    </a:lnB>
                  </a:tcPr>
                </a:tc>
                <a:extLst>
                  <a:ext uri="{0D108BD9-81ED-4DB2-BD59-A6C34878D82A}">
                    <a16:rowId xmlns:a16="http://schemas.microsoft.com/office/drawing/2014/main" val="10007"/>
                  </a:ext>
                </a:extLst>
              </a:tr>
              <a:tr h="213360">
                <a:tc>
                  <a:txBody>
                    <a:bodyPr/>
                    <a:lstStyle/>
                    <a:p>
                      <a:pPr>
                        <a:spcAft>
                          <a:spcPts val="0"/>
                        </a:spcAft>
                      </a:pPr>
                      <a:r>
                        <a:rPr lang="lv-LV" sz="1800">
                          <a:effectLst/>
                          <a:latin typeface="Franklin Gothic Book" panose="020B0503020102020204" pitchFamily="34" charset="0"/>
                          <a:ea typeface="Times New Roman" panose="02020603050405020304" pitchFamily="18" charset="0"/>
                        </a:rPr>
                        <a:t>15:00 </a:t>
                      </a:r>
                    </a:p>
                  </a:txBody>
                  <a:tcPr marL="68580" marR="68580" marT="9525" marB="0">
                    <a:lnL>
                      <a:noFill/>
                    </a:lnL>
                    <a:lnR>
                      <a:noFill/>
                    </a:lnR>
                    <a:lnT>
                      <a:noFill/>
                    </a:lnT>
                    <a:lnB>
                      <a:noFill/>
                    </a:lnB>
                  </a:tcPr>
                </a:tc>
                <a:tc>
                  <a:txBody>
                    <a:bodyPr/>
                    <a:lstStyle/>
                    <a:p>
                      <a:pPr>
                        <a:spcAft>
                          <a:spcPts val="0"/>
                        </a:spcAft>
                      </a:pPr>
                      <a:r>
                        <a:rPr lang="lv-LV" sz="1800">
                          <a:effectLst/>
                          <a:latin typeface="Franklin Gothic Book" panose="020B0503020102020204" pitchFamily="34" charset="0"/>
                          <a:ea typeface="Times New Roman" panose="02020603050405020304" pitchFamily="18" charset="0"/>
                        </a:rPr>
                        <a:t>LETERA biedra apliecības izsniegšana jaunajiem biedriem</a:t>
                      </a:r>
                    </a:p>
                  </a:txBody>
                  <a:tcPr marL="68580" marR="68580" marT="9525" marB="0">
                    <a:lnL>
                      <a:noFill/>
                    </a:lnL>
                    <a:lnR>
                      <a:noFill/>
                    </a:lnR>
                    <a:lnT>
                      <a:noFill/>
                    </a:lnT>
                    <a:lnB>
                      <a:noFill/>
                    </a:lnB>
                  </a:tcPr>
                </a:tc>
                <a:extLst>
                  <a:ext uri="{0D108BD9-81ED-4DB2-BD59-A6C34878D82A}">
                    <a16:rowId xmlns:a16="http://schemas.microsoft.com/office/drawing/2014/main" val="10008"/>
                  </a:ext>
                </a:extLst>
              </a:tr>
              <a:tr h="227965">
                <a:tc>
                  <a:txBody>
                    <a:bodyPr/>
                    <a:lstStyle/>
                    <a:p>
                      <a:pPr>
                        <a:spcAft>
                          <a:spcPts val="0"/>
                        </a:spcAft>
                      </a:pPr>
                      <a:r>
                        <a:rPr lang="lv-LV" sz="1800">
                          <a:effectLst/>
                          <a:latin typeface="Franklin Gothic Book" panose="020B0503020102020204" pitchFamily="34" charset="0"/>
                          <a:ea typeface="Times New Roman" panose="02020603050405020304" pitchFamily="18" charset="0"/>
                        </a:rPr>
                        <a:t>15:10</a:t>
                      </a:r>
                    </a:p>
                  </a:txBody>
                  <a:tcPr marL="68580" marR="68580" marT="9525" marB="0">
                    <a:lnL>
                      <a:noFill/>
                    </a:lnL>
                    <a:lnR>
                      <a:noFill/>
                    </a:lnR>
                    <a:lnT>
                      <a:noFill/>
                    </a:lnT>
                    <a:lnB>
                      <a:noFill/>
                    </a:lnB>
                  </a:tcPr>
                </a:tc>
                <a:tc>
                  <a:txBody>
                    <a:bodyPr/>
                    <a:lstStyle/>
                    <a:p>
                      <a:pPr>
                        <a:spcAft>
                          <a:spcPts val="0"/>
                        </a:spcAft>
                      </a:pPr>
                      <a:r>
                        <a:rPr lang="lv-LV" sz="1800" dirty="0">
                          <a:effectLst/>
                          <a:latin typeface="Franklin Gothic Book" panose="020B0503020102020204" pitchFamily="34" charset="0"/>
                          <a:ea typeface="Times New Roman" panose="02020603050405020304" pitchFamily="18" charset="0"/>
                        </a:rPr>
                        <a:t>LMT prezidenta Jura Bindes uzruna un prezentācija</a:t>
                      </a:r>
                    </a:p>
                  </a:txBody>
                  <a:tcPr marL="68580" marR="68580" marT="9525" marB="0">
                    <a:lnL>
                      <a:noFill/>
                    </a:lnL>
                    <a:lnR>
                      <a:noFill/>
                    </a:lnR>
                    <a:lnT>
                      <a:noFill/>
                    </a:lnT>
                    <a:lnB>
                      <a:noFill/>
                    </a:lnB>
                  </a:tcPr>
                </a:tc>
                <a:extLst>
                  <a:ext uri="{0D108BD9-81ED-4DB2-BD59-A6C34878D82A}">
                    <a16:rowId xmlns:a16="http://schemas.microsoft.com/office/drawing/2014/main" val="10009"/>
                  </a:ext>
                </a:extLst>
              </a:tr>
              <a:tr h="227965">
                <a:tc>
                  <a:txBody>
                    <a:bodyPr/>
                    <a:lstStyle/>
                    <a:p>
                      <a:pPr>
                        <a:spcAft>
                          <a:spcPts val="0"/>
                        </a:spcAft>
                      </a:pPr>
                      <a:r>
                        <a:rPr lang="lv-LV" sz="1800">
                          <a:effectLst/>
                          <a:latin typeface="Franklin Gothic Book" panose="020B0503020102020204" pitchFamily="34" charset="0"/>
                          <a:ea typeface="Times New Roman" panose="02020603050405020304" pitchFamily="18" charset="0"/>
                        </a:rPr>
                        <a:t>15:30</a:t>
                      </a:r>
                    </a:p>
                  </a:txBody>
                  <a:tcPr marL="68580" marR="68580" marT="9525" marB="0">
                    <a:lnL>
                      <a:noFill/>
                    </a:lnL>
                    <a:lnR>
                      <a:noFill/>
                    </a:lnR>
                    <a:lnT>
                      <a:noFill/>
                    </a:lnT>
                    <a:lnB>
                      <a:noFill/>
                    </a:lnB>
                  </a:tcPr>
                </a:tc>
                <a:tc>
                  <a:txBody>
                    <a:bodyPr/>
                    <a:lstStyle/>
                    <a:p>
                      <a:pPr>
                        <a:spcAft>
                          <a:spcPts val="0"/>
                        </a:spcAft>
                      </a:pPr>
                      <a:r>
                        <a:rPr lang="lv-LV" sz="1800">
                          <a:effectLst/>
                          <a:latin typeface="Franklin Gothic Book" panose="020B0503020102020204" pitchFamily="34" charset="0"/>
                          <a:ea typeface="Times New Roman" panose="02020603050405020304" pitchFamily="18" charset="0"/>
                        </a:rPr>
                        <a:t>Pārtraukums, kafija</a:t>
                      </a:r>
                    </a:p>
                  </a:txBody>
                  <a:tcPr marL="68580" marR="68580" marT="9525" marB="0">
                    <a:lnL>
                      <a:noFill/>
                    </a:lnL>
                    <a:lnR>
                      <a:noFill/>
                    </a:lnR>
                    <a:lnT>
                      <a:noFill/>
                    </a:lnT>
                    <a:lnB>
                      <a:noFill/>
                    </a:lnB>
                  </a:tcPr>
                </a:tc>
                <a:extLst>
                  <a:ext uri="{0D108BD9-81ED-4DB2-BD59-A6C34878D82A}">
                    <a16:rowId xmlns:a16="http://schemas.microsoft.com/office/drawing/2014/main" val="10010"/>
                  </a:ext>
                </a:extLst>
              </a:tr>
              <a:tr h="214630">
                <a:tc>
                  <a:txBody>
                    <a:bodyPr/>
                    <a:lstStyle/>
                    <a:p>
                      <a:pPr>
                        <a:spcAft>
                          <a:spcPts val="0"/>
                        </a:spcAft>
                      </a:pPr>
                      <a:r>
                        <a:rPr lang="lv-LV" sz="1800">
                          <a:effectLst/>
                          <a:latin typeface="Franklin Gothic Book" panose="020B0503020102020204" pitchFamily="34" charset="0"/>
                          <a:ea typeface="Times New Roman" panose="02020603050405020304" pitchFamily="18" charset="0"/>
                        </a:rPr>
                        <a:t>15:40</a:t>
                      </a:r>
                    </a:p>
                  </a:txBody>
                  <a:tcPr marL="68580" marR="68580" marT="9525" marB="0">
                    <a:lnL>
                      <a:noFill/>
                    </a:lnL>
                    <a:lnR>
                      <a:noFill/>
                    </a:lnR>
                    <a:lnT>
                      <a:noFill/>
                    </a:lnT>
                    <a:lnB>
                      <a:noFill/>
                    </a:lnB>
                  </a:tcPr>
                </a:tc>
                <a:tc>
                  <a:txBody>
                    <a:bodyPr/>
                    <a:lstStyle/>
                    <a:p>
                      <a:pPr>
                        <a:spcAft>
                          <a:spcPts val="0"/>
                        </a:spcAft>
                      </a:pPr>
                      <a:r>
                        <a:rPr lang="lv-LV" sz="1800">
                          <a:effectLst/>
                          <a:latin typeface="Franklin Gothic Book" panose="020B0503020102020204" pitchFamily="34" charset="0"/>
                          <a:ea typeface="Times New Roman" panose="02020603050405020304" pitchFamily="18" charset="0"/>
                        </a:rPr>
                        <a:t>“Brīvais mikrofons” – dalībnieku prezentācijas, diskusijas</a:t>
                      </a:r>
                    </a:p>
                  </a:txBody>
                  <a:tcPr marL="68580" marR="68580" marT="9525" marB="0">
                    <a:lnL>
                      <a:noFill/>
                    </a:lnL>
                    <a:lnR>
                      <a:noFill/>
                    </a:lnR>
                    <a:lnT>
                      <a:noFill/>
                    </a:lnT>
                    <a:lnB>
                      <a:noFill/>
                    </a:lnB>
                  </a:tcPr>
                </a:tc>
                <a:extLst>
                  <a:ext uri="{0D108BD9-81ED-4DB2-BD59-A6C34878D82A}">
                    <a16:rowId xmlns:a16="http://schemas.microsoft.com/office/drawing/2014/main" val="10011"/>
                  </a:ext>
                </a:extLst>
              </a:tr>
              <a:tr h="254000">
                <a:tc>
                  <a:txBody>
                    <a:bodyPr/>
                    <a:lstStyle/>
                    <a:p>
                      <a:pPr>
                        <a:spcAft>
                          <a:spcPts val="0"/>
                        </a:spcAft>
                      </a:pPr>
                      <a:r>
                        <a:rPr lang="lv-LV" sz="1800">
                          <a:effectLst/>
                          <a:latin typeface="Franklin Gothic Book" panose="020B0503020102020204" pitchFamily="34" charset="0"/>
                          <a:ea typeface="Times New Roman" panose="02020603050405020304" pitchFamily="18" charset="0"/>
                        </a:rPr>
                        <a:t>17:00</a:t>
                      </a:r>
                    </a:p>
                  </a:txBody>
                  <a:tcPr marL="68580" marR="68580" marT="9525" marB="0">
                    <a:lnL>
                      <a:noFill/>
                    </a:lnL>
                    <a:lnR>
                      <a:noFill/>
                    </a:lnR>
                    <a:lnT>
                      <a:noFill/>
                    </a:lnT>
                    <a:lnB>
                      <a:noFill/>
                    </a:lnB>
                  </a:tcPr>
                </a:tc>
                <a:tc>
                  <a:txBody>
                    <a:bodyPr/>
                    <a:lstStyle/>
                    <a:p>
                      <a:pPr>
                        <a:spcAft>
                          <a:spcPts val="0"/>
                        </a:spcAft>
                      </a:pPr>
                      <a:r>
                        <a:rPr lang="lv-LV" sz="1800">
                          <a:effectLst/>
                          <a:latin typeface="Franklin Gothic Book" panose="020B0503020102020204" pitchFamily="34" charset="0"/>
                          <a:ea typeface="Times New Roman" panose="02020603050405020304" pitchFamily="18" charset="0"/>
                        </a:rPr>
                        <a:t>Ekonomikas ministra Arvila Ašeradena uzruna un prezentācija</a:t>
                      </a:r>
                    </a:p>
                  </a:txBody>
                  <a:tcPr marL="68580" marR="68580" marT="9525" marB="0">
                    <a:lnL>
                      <a:noFill/>
                    </a:lnL>
                    <a:lnR>
                      <a:noFill/>
                    </a:lnR>
                    <a:lnT>
                      <a:noFill/>
                    </a:lnT>
                    <a:lnB>
                      <a:noFill/>
                    </a:lnB>
                  </a:tcPr>
                </a:tc>
                <a:extLst>
                  <a:ext uri="{0D108BD9-81ED-4DB2-BD59-A6C34878D82A}">
                    <a16:rowId xmlns:a16="http://schemas.microsoft.com/office/drawing/2014/main" val="10012"/>
                  </a:ext>
                </a:extLst>
              </a:tr>
              <a:tr h="527685">
                <a:tc>
                  <a:txBody>
                    <a:bodyPr/>
                    <a:lstStyle/>
                    <a:p>
                      <a:pPr>
                        <a:spcAft>
                          <a:spcPts val="0"/>
                        </a:spcAft>
                      </a:pPr>
                      <a:r>
                        <a:rPr lang="lv-LV" sz="1800" dirty="0">
                          <a:effectLst/>
                          <a:latin typeface="Franklin Gothic Book" panose="020B0503020102020204" pitchFamily="34" charset="0"/>
                          <a:ea typeface="Times New Roman" panose="02020603050405020304" pitchFamily="18" charset="0"/>
                        </a:rPr>
                        <a:t>17:20</a:t>
                      </a:r>
                    </a:p>
                    <a:p>
                      <a:pPr>
                        <a:spcAft>
                          <a:spcPts val="0"/>
                        </a:spcAft>
                      </a:pPr>
                      <a:r>
                        <a:rPr lang="lv-LV" sz="1800" dirty="0">
                          <a:effectLst/>
                          <a:latin typeface="Franklin Gothic Book" panose="020B0503020102020204" pitchFamily="34" charset="0"/>
                          <a:ea typeface="Times New Roman" panose="02020603050405020304" pitchFamily="18" charset="0"/>
                        </a:rPr>
                        <a:t>           </a:t>
                      </a:r>
                    </a:p>
                  </a:txBody>
                  <a:tcPr marL="68580" marR="68580" marT="9525" marB="0">
                    <a:lnL>
                      <a:noFill/>
                    </a:lnL>
                    <a:lnR>
                      <a:noFill/>
                    </a:lnR>
                    <a:lnT>
                      <a:noFill/>
                    </a:lnT>
                    <a:lnB>
                      <a:noFill/>
                    </a:lnB>
                  </a:tcPr>
                </a:tc>
                <a:tc>
                  <a:txBody>
                    <a:bodyPr/>
                    <a:lstStyle/>
                    <a:p>
                      <a:pPr>
                        <a:spcAft>
                          <a:spcPts val="0"/>
                        </a:spcAft>
                      </a:pPr>
                      <a:r>
                        <a:rPr lang="lv-LV" sz="1800" dirty="0">
                          <a:effectLst/>
                          <a:latin typeface="Franklin Gothic Book" panose="020B0503020102020204" pitchFamily="34" charset="0"/>
                          <a:ea typeface="Times New Roman" panose="02020603050405020304" pitchFamily="18" charset="0"/>
                        </a:rPr>
                        <a:t>Sapulces oficiālās daļas noslēgums</a:t>
                      </a:r>
                    </a:p>
                    <a:p>
                      <a:pPr>
                        <a:spcAft>
                          <a:spcPts val="0"/>
                        </a:spcAft>
                      </a:pPr>
                      <a:r>
                        <a:rPr lang="lv-LV" sz="1800" dirty="0">
                          <a:effectLst/>
                          <a:latin typeface="Franklin Gothic Book" panose="020B0503020102020204" pitchFamily="34" charset="0"/>
                          <a:ea typeface="Times New Roman" panose="02020603050405020304" pitchFamily="18" charset="0"/>
                        </a:rPr>
                        <a:t>Saviesīgā daļa - Dalībnieku sarunas neformālā gaisotnē</a:t>
                      </a:r>
                    </a:p>
                  </a:txBody>
                  <a:tcPr marL="68580" marR="68580" marT="9525" marB="0">
                    <a:lnL>
                      <a:noFill/>
                    </a:lnL>
                    <a:lnR>
                      <a:noFill/>
                    </a:lnR>
                    <a:lnT>
                      <a:noFill/>
                    </a:lnT>
                    <a:lnB>
                      <a:noFill/>
                    </a:lnB>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71233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343235"/>
            <a:ext cx="8229600" cy="708697"/>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r>
              <a:rPr lang="lv-LV" altLang="lv-LV" b="1" dirty="0">
                <a:solidFill>
                  <a:srgbClr val="FF0000"/>
                </a:solidFill>
                <a:latin typeface="Franklin Gothic Book" panose="020B0503020102020204" pitchFamily="34" charset="0"/>
                <a:ea typeface="Tahoma" panose="020B0604030504040204" pitchFamily="34" charset="0"/>
                <a:cs typeface="Calibri Light" panose="020F0302020204030204" pitchFamily="34" charset="0"/>
              </a:rPr>
              <a:t>LETERA 2017. gada pārskats</a:t>
            </a:r>
            <a:endParaRPr lang="lv-LV" altLang="lv-LV" dirty="0">
              <a:solidFill>
                <a:srgbClr val="FF0000"/>
              </a:solidFill>
              <a:latin typeface="Franklin Gothic Book" panose="020B0503020102020204" pitchFamily="34" charset="0"/>
              <a:ea typeface="Tahoma" panose="020B0604030504040204" pitchFamily="34" charset="0"/>
              <a:cs typeface="Calibri Light" panose="020F0302020204030204" pitchFamily="34" charset="0"/>
            </a:endParaRPr>
          </a:p>
        </p:txBody>
      </p:sp>
      <p:pic>
        <p:nvPicPr>
          <p:cNvPr id="15" name="Picture 1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979712" y="1268760"/>
            <a:ext cx="5762580" cy="5640100"/>
          </a:xfrm>
          <a:prstGeom prst="rect">
            <a:avLst/>
          </a:prstGeom>
        </p:spPr>
      </p:pic>
    </p:spTree>
    <p:extLst>
      <p:ext uri="{BB962C8B-B14F-4D97-AF65-F5344CB8AC3E}">
        <p14:creationId xmlns:p14="http://schemas.microsoft.com/office/powerpoint/2010/main" val="1777562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052119" y="0"/>
            <a:ext cx="5039761" cy="6858000"/>
          </a:xfrm>
          <a:prstGeom prst="rect">
            <a:avLst/>
          </a:prstGeom>
        </p:spPr>
      </p:pic>
    </p:spTree>
    <p:extLst>
      <p:ext uri="{BB962C8B-B14F-4D97-AF65-F5344CB8AC3E}">
        <p14:creationId xmlns:p14="http://schemas.microsoft.com/office/powerpoint/2010/main" val="2099753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579296" cy="2016224"/>
          </a:xfrm>
        </p:spPr>
        <p:txBody>
          <a:bodyPr/>
          <a:lstStyle/>
          <a:p>
            <a:pPr marL="0" indent="0">
              <a:buNone/>
            </a:pPr>
            <a:r>
              <a:rPr lang="lv-LV" sz="2800" b="1" dirty="0">
                <a:solidFill>
                  <a:srgbClr val="FF0000"/>
                </a:solidFill>
                <a:latin typeface="Franklin Gothic Book" panose="020B0503020102020204" pitchFamily="34" charset="0"/>
              </a:rPr>
              <a:t>Revīzijas ziņojums                                                      </a:t>
            </a:r>
            <a:br>
              <a:rPr lang="lv-LV" sz="2800" b="1" dirty="0">
                <a:solidFill>
                  <a:srgbClr val="FF0000"/>
                </a:solidFill>
                <a:latin typeface="Franklin Gothic Book" panose="020B0503020102020204" pitchFamily="34" charset="0"/>
              </a:rPr>
            </a:br>
            <a:r>
              <a:rPr lang="lv-LV" sz="2800" b="1" dirty="0">
                <a:solidFill>
                  <a:srgbClr val="FF0000"/>
                </a:solidFill>
                <a:latin typeface="Franklin Gothic Book" panose="020B0503020102020204" pitchFamily="34" charset="0"/>
              </a:rPr>
              <a:t>par biedrības “Latvijas Elektrotehnikas un elektronikas rūpniecības asociācija“ 2017. gada pārskatu </a:t>
            </a:r>
            <a:br>
              <a:rPr lang="lv-LV" sz="2800" b="1" dirty="0">
                <a:solidFill>
                  <a:srgbClr val="FF0000"/>
                </a:solidFill>
                <a:latin typeface="Franklin Gothic Book" panose="020B0503020102020204" pitchFamily="34" charset="0"/>
              </a:rPr>
            </a:br>
            <a:endParaRPr lang="lv-LV" sz="2800" b="1" dirty="0">
              <a:solidFill>
                <a:srgbClr val="FF0000"/>
              </a:solidFill>
              <a:latin typeface="Franklin Gothic Book" panose="020B0503020102020204" pitchFamily="34" charset="0"/>
            </a:endParaRPr>
          </a:p>
        </p:txBody>
      </p:sp>
      <p:sp>
        <p:nvSpPr>
          <p:cNvPr id="3" name="Content Placeholder 2"/>
          <p:cNvSpPr>
            <a:spLocks noGrp="1"/>
          </p:cNvSpPr>
          <p:nvPr>
            <p:ph idx="1"/>
          </p:nvPr>
        </p:nvSpPr>
        <p:spPr>
          <a:xfrm>
            <a:off x="467544" y="2354837"/>
            <a:ext cx="8507288" cy="4170507"/>
          </a:xfrm>
        </p:spPr>
        <p:txBody>
          <a:bodyPr/>
          <a:lstStyle/>
          <a:p>
            <a:pPr marL="0" indent="0" algn="just">
              <a:lnSpc>
                <a:spcPct val="115000"/>
              </a:lnSpc>
              <a:spcAft>
                <a:spcPts val="0"/>
              </a:spcAft>
              <a:buNone/>
            </a:pPr>
            <a:r>
              <a:rPr lang="lv-LV" sz="2000" dirty="0"/>
              <a:t>	</a:t>
            </a:r>
            <a:r>
              <a:rPr lang="lv-LV" sz="2000" b="1" dirty="0">
                <a:latin typeface="Times New Roman" panose="02020603050405020304" pitchFamily="18" charset="0"/>
                <a:ea typeface="Times New Roman" panose="02020603050405020304" pitchFamily="18" charset="0"/>
              </a:rPr>
              <a:t>Revīzijas komisija uzskata, ka LETERA strādājusi sekmīgi</a:t>
            </a:r>
            <a:r>
              <a:rPr lang="lv-LV" sz="2000" dirty="0">
                <a:latin typeface="Times New Roman" panose="02020603050405020304" pitchFamily="18" charset="0"/>
                <a:ea typeface="Times New Roman" panose="02020603050405020304" pitchFamily="18" charset="0"/>
              </a:rPr>
              <a:t>. Biedrības 2017 gada darbība liecina, ka LETERA īsteno statūtos paredzētos uzdevumus un mērķus sekmējot Latvijas elektrotehnikas un elektronikas nozares stiprināšanu un attīstību. Ir notikusi aktīva sadarbība ar dažādām institūcijām elektronikas un elektrotehnikas nozares uzņēmumu interešu pārstāvēšanā, likumdošanas izstrādē un pilnveidošanā. Veiksmīgi turpināti īstenot ESF projekti nozares klastera attīstībai un asociācijas biedru darbaspēka kvalifikācijas celšanai. Projektu realizācija tiks turpināta arī nākamajā darbības periodā. </a:t>
            </a:r>
          </a:p>
          <a:p>
            <a:pPr marL="0" indent="0" algn="just">
              <a:lnSpc>
                <a:spcPct val="115000"/>
              </a:lnSpc>
              <a:spcAft>
                <a:spcPts val="0"/>
              </a:spcAft>
              <a:buNone/>
            </a:pPr>
            <a:endParaRPr lang="lv-LV" sz="2000" dirty="0">
              <a:latin typeface="Times New Roman" panose="02020603050405020304" pitchFamily="18" charset="0"/>
              <a:ea typeface="Times New Roman" panose="02020603050405020304" pitchFamily="18" charset="0"/>
            </a:endParaRPr>
          </a:p>
          <a:p>
            <a:pPr marL="0" indent="0" algn="just">
              <a:lnSpc>
                <a:spcPct val="115000"/>
              </a:lnSpc>
              <a:spcAft>
                <a:spcPts val="0"/>
              </a:spcAft>
              <a:buNone/>
            </a:pPr>
            <a:r>
              <a:rPr lang="lv-LV" sz="2000" dirty="0">
                <a:latin typeface="Times New Roman" panose="02020603050405020304" pitchFamily="18" charset="0"/>
                <a:ea typeface="Times New Roman" panose="02020603050405020304" pitchFamily="18" charset="0"/>
              </a:rPr>
              <a:t>Revīzijas komisija:                                                                            </a:t>
            </a:r>
          </a:p>
          <a:p>
            <a:pPr marL="0" indent="0" algn="just">
              <a:lnSpc>
                <a:spcPct val="115000"/>
              </a:lnSpc>
              <a:spcAft>
                <a:spcPts val="0"/>
              </a:spcAft>
              <a:buNone/>
            </a:pPr>
            <a:r>
              <a:rPr lang="lv-LV" sz="2000" dirty="0">
                <a:latin typeface="Times New Roman" panose="02020603050405020304" pitchFamily="18" charset="0"/>
                <a:ea typeface="Times New Roman" panose="02020603050405020304" pitchFamily="18" charset="0"/>
              </a:rPr>
              <a:t>Ina Buša, Jānis Bikše, Dzintars Zariņš</a:t>
            </a:r>
          </a:p>
        </p:txBody>
      </p:sp>
    </p:spTree>
    <p:extLst>
      <p:ext uri="{BB962C8B-B14F-4D97-AF65-F5344CB8AC3E}">
        <p14:creationId xmlns:p14="http://schemas.microsoft.com/office/powerpoint/2010/main" val="2786480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1138138"/>
          </a:xfrm>
        </p:spPr>
        <p:txBody>
          <a:bodyPr/>
          <a:lstStyle/>
          <a:p>
            <a:r>
              <a:rPr lang="lv-LV" sz="4000" b="1" dirty="0">
                <a:solidFill>
                  <a:srgbClr val="FF0000"/>
                </a:solidFill>
                <a:latin typeface="Franklin Gothic Book" panose="020B0503020102020204" pitchFamily="34" charset="0"/>
              </a:rPr>
              <a:t>LETERA valdes priekšlikums:</a:t>
            </a:r>
            <a:br>
              <a:rPr lang="lv-LV" sz="4000" b="1" dirty="0">
                <a:solidFill>
                  <a:srgbClr val="FF0000"/>
                </a:solidFill>
                <a:latin typeface="Franklin Gothic Book" panose="020B0503020102020204" pitchFamily="34" charset="0"/>
              </a:rPr>
            </a:br>
            <a:r>
              <a:rPr lang="lv-LV" sz="4000" b="1" dirty="0">
                <a:solidFill>
                  <a:srgbClr val="FF0000"/>
                </a:solidFill>
                <a:latin typeface="Franklin Gothic Book" panose="020B0503020102020204" pitchFamily="34" charset="0"/>
              </a:rPr>
              <a:t>Valdes locekļu kandidātu saraksts</a:t>
            </a:r>
          </a:p>
        </p:txBody>
      </p:sp>
      <p:sp>
        <p:nvSpPr>
          <p:cNvPr id="3" name="Content Placeholder 2"/>
          <p:cNvSpPr>
            <a:spLocks noGrp="1"/>
          </p:cNvSpPr>
          <p:nvPr>
            <p:ph idx="1"/>
          </p:nvPr>
        </p:nvSpPr>
        <p:spPr>
          <a:xfrm>
            <a:off x="457200" y="1600200"/>
            <a:ext cx="8507288" cy="4997152"/>
          </a:xfrm>
        </p:spPr>
        <p:txBody>
          <a:bodyPr/>
          <a:lstStyle/>
          <a:p>
            <a:pPr marL="0" indent="0">
              <a:lnSpc>
                <a:spcPct val="107000"/>
              </a:lnSpc>
              <a:spcAft>
                <a:spcPts val="800"/>
              </a:spcAft>
              <a:buNone/>
              <a:tabLst>
                <a:tab pos="4629150" algn="l"/>
              </a:tabLst>
            </a:pPr>
            <a:r>
              <a:rPr lang="lv-LV" sz="2000" dirty="0">
                <a:latin typeface="Calibri" panose="020F0502020204030204" pitchFamily="34" charset="0"/>
                <a:ea typeface="Calibri" panose="020F0502020204030204" pitchFamily="34" charset="0"/>
                <a:cs typeface="Times New Roman" panose="02020603050405020304" pitchFamily="18" charset="0"/>
              </a:rPr>
              <a:t>Prezidenta kandidāts :  </a:t>
            </a:r>
            <a:r>
              <a:rPr lang="lv-LV" sz="2000" b="1" dirty="0">
                <a:latin typeface="Calibri" panose="020F0502020204030204" pitchFamily="34" charset="0"/>
                <a:ea typeface="Calibri" panose="020F0502020204030204" pitchFamily="34" charset="0"/>
                <a:cs typeface="Times New Roman" panose="02020603050405020304" pitchFamily="18" charset="0"/>
              </a:rPr>
              <a:t>Normunds Bergs </a:t>
            </a:r>
            <a:r>
              <a:rPr lang="lv-LV" sz="2000" dirty="0">
                <a:latin typeface="Calibri" panose="020F0502020204030204" pitchFamily="34" charset="0"/>
                <a:ea typeface="Calibri" panose="020F0502020204030204" pitchFamily="34" charset="0"/>
                <a:cs typeface="Times New Roman" panose="02020603050405020304" pitchFamily="18" charset="0"/>
              </a:rPr>
              <a:t>– SAF Tehnika AS, valdes priekšsēdētājs </a:t>
            </a:r>
          </a:p>
          <a:p>
            <a:pPr marL="0" indent="0">
              <a:spcAft>
                <a:spcPts val="800"/>
              </a:spcAft>
              <a:buNone/>
            </a:pPr>
            <a:r>
              <a:rPr lang="lv-LV" sz="2000" dirty="0">
                <a:latin typeface="Calibri" panose="020F0502020204030204" pitchFamily="34" charset="0"/>
                <a:ea typeface="Calibri" panose="020F0502020204030204" pitchFamily="34" charset="0"/>
                <a:cs typeface="Times New Roman" panose="02020603050405020304" pitchFamily="18" charset="0"/>
              </a:rPr>
              <a:t>Valdes locekļu kandidāti :</a:t>
            </a:r>
          </a:p>
          <a:p>
            <a:pPr lvl="0">
              <a:spcAft>
                <a:spcPts val="0"/>
              </a:spcAft>
              <a:buClr>
                <a:srgbClr val="FF0000"/>
              </a:buClr>
              <a:buFont typeface="Wingdings" panose="05000000000000000000" pitchFamily="2" charset="2"/>
              <a:buChar char="§"/>
              <a:tabLst>
                <a:tab pos="457200" algn="l"/>
              </a:tabLst>
            </a:pPr>
            <a:r>
              <a:rPr lang="lv-LV" sz="2000" b="1" dirty="0">
                <a:latin typeface="Calibri" panose="020F0502020204030204" pitchFamily="34" charset="0"/>
                <a:ea typeface="Calibri" panose="020F0502020204030204" pitchFamily="34" charset="0"/>
                <a:cs typeface="Times New Roman" panose="02020603050405020304" pitchFamily="18" charset="0"/>
              </a:rPr>
              <a:t>Jānis Avens </a:t>
            </a:r>
            <a:r>
              <a:rPr lang="lv-LV" sz="2000" dirty="0">
                <a:latin typeface="Calibri" panose="020F0502020204030204" pitchFamily="34" charset="0"/>
                <a:ea typeface="Calibri" panose="020F0502020204030204" pitchFamily="34" charset="0"/>
                <a:cs typeface="Times New Roman" panose="02020603050405020304" pitchFamily="18" charset="0"/>
              </a:rPr>
              <a:t>– Latvenergo AS, IT un T direktors</a:t>
            </a:r>
          </a:p>
          <a:p>
            <a:pPr lvl="0">
              <a:spcAft>
                <a:spcPts val="0"/>
              </a:spcAft>
              <a:buClr>
                <a:srgbClr val="FF0000"/>
              </a:buClr>
              <a:buFont typeface="Wingdings" panose="05000000000000000000" pitchFamily="2" charset="2"/>
              <a:buChar char="§"/>
              <a:tabLst>
                <a:tab pos="457200" algn="l"/>
              </a:tabLst>
            </a:pPr>
            <a:r>
              <a:rPr lang="lv-LV" sz="2000" b="1" dirty="0">
                <a:latin typeface="Calibri" panose="020F0502020204030204" pitchFamily="34" charset="0"/>
                <a:ea typeface="Calibri" panose="020F0502020204030204" pitchFamily="34" charset="0"/>
                <a:cs typeface="Times New Roman" panose="02020603050405020304" pitchFamily="18" charset="0"/>
              </a:rPr>
              <a:t>Viktors Kononovs </a:t>
            </a:r>
            <a:r>
              <a:rPr lang="lv-LV" sz="2000" dirty="0">
                <a:latin typeface="Calibri" panose="020F0502020204030204" pitchFamily="34" charset="0"/>
                <a:ea typeface="Calibri" panose="020F0502020204030204" pitchFamily="34" charset="0"/>
                <a:cs typeface="Times New Roman" panose="02020603050405020304" pitchFamily="18" charset="0"/>
              </a:rPr>
              <a:t>– Volburg SIA, valdes priekšsēdētājs </a:t>
            </a:r>
          </a:p>
          <a:p>
            <a:pPr lvl="0">
              <a:spcAft>
                <a:spcPts val="0"/>
              </a:spcAft>
              <a:buClr>
                <a:srgbClr val="FF0000"/>
              </a:buClr>
              <a:buFont typeface="Wingdings" panose="05000000000000000000" pitchFamily="2" charset="2"/>
              <a:buChar char="§"/>
              <a:tabLst>
                <a:tab pos="457200" algn="l"/>
              </a:tabLst>
            </a:pPr>
            <a:r>
              <a:rPr lang="lv-LV" sz="2000" b="1" dirty="0">
                <a:latin typeface="Calibri" panose="020F0502020204030204" pitchFamily="34" charset="0"/>
                <a:ea typeface="Calibri" panose="020F0502020204030204" pitchFamily="34" charset="0"/>
                <a:cs typeface="Times New Roman" panose="02020603050405020304" pitchFamily="18" charset="0"/>
              </a:rPr>
              <a:t>Ilmārs Osmanis </a:t>
            </a:r>
            <a:r>
              <a:rPr lang="lv-LV" sz="2000" dirty="0">
                <a:latin typeface="Calibri" panose="020F0502020204030204" pitchFamily="34" charset="0"/>
                <a:ea typeface="Calibri" panose="020F0502020204030204" pitchFamily="34" charset="0"/>
                <a:cs typeface="Times New Roman" panose="02020603050405020304" pitchFamily="18" charset="0"/>
              </a:rPr>
              <a:t>– </a:t>
            </a:r>
            <a:r>
              <a:rPr lang="lv-LV" sz="2000" dirty="0" err="1">
                <a:latin typeface="Calibri" panose="020F0502020204030204" pitchFamily="34" charset="0"/>
                <a:ea typeface="Calibri" panose="020F0502020204030204" pitchFamily="34" charset="0"/>
                <a:cs typeface="Times New Roman" panose="02020603050405020304" pitchFamily="18" charset="0"/>
              </a:rPr>
              <a:t>HansaMatrix</a:t>
            </a:r>
            <a:r>
              <a:rPr lang="lv-LV" sz="2000" dirty="0">
                <a:latin typeface="Calibri" panose="020F0502020204030204" pitchFamily="34" charset="0"/>
                <a:ea typeface="Calibri" panose="020F0502020204030204" pitchFamily="34" charset="0"/>
                <a:cs typeface="Times New Roman" panose="02020603050405020304" pitchFamily="18" charset="0"/>
              </a:rPr>
              <a:t> AS, valdes priekšsēdētājs</a:t>
            </a:r>
          </a:p>
          <a:p>
            <a:pPr lvl="0">
              <a:spcAft>
                <a:spcPts val="0"/>
              </a:spcAft>
              <a:buClr>
                <a:srgbClr val="FF0000"/>
              </a:buClr>
              <a:buFont typeface="Wingdings" panose="05000000000000000000" pitchFamily="2" charset="2"/>
              <a:buChar char="§"/>
              <a:tabLst>
                <a:tab pos="457200" algn="l"/>
              </a:tabLst>
            </a:pPr>
            <a:r>
              <a:rPr lang="lv-LV" sz="2000" b="1" dirty="0">
                <a:latin typeface="Calibri" panose="020F0502020204030204" pitchFamily="34" charset="0"/>
                <a:ea typeface="Calibri" panose="020F0502020204030204" pitchFamily="34" charset="0"/>
                <a:cs typeface="Times New Roman" panose="02020603050405020304" pitchFamily="18" charset="0"/>
              </a:rPr>
              <a:t>Ģirts Ozoliņš </a:t>
            </a:r>
            <a:r>
              <a:rPr lang="lv-LV" sz="2000" dirty="0">
                <a:latin typeface="Calibri" panose="020F0502020204030204" pitchFamily="34" charset="0"/>
                <a:ea typeface="Calibri" panose="020F0502020204030204" pitchFamily="34" charset="0"/>
                <a:cs typeface="Times New Roman" panose="02020603050405020304" pitchFamily="18" charset="0"/>
              </a:rPr>
              <a:t>– </a:t>
            </a:r>
            <a:r>
              <a:rPr lang="lv-LV" sz="2000" dirty="0" err="1">
                <a:latin typeface="Calibri" panose="020F0502020204030204" pitchFamily="34" charset="0"/>
                <a:ea typeface="Calibri" panose="020F0502020204030204" pitchFamily="34" charset="0"/>
                <a:cs typeface="Times New Roman" panose="02020603050405020304" pitchFamily="18" charset="0"/>
              </a:rPr>
              <a:t>Erica</a:t>
            </a:r>
            <a:r>
              <a:rPr lang="lv-LV" sz="2000" dirty="0">
                <a:latin typeface="Calibri" panose="020F0502020204030204" pitchFamily="34" charset="0"/>
                <a:ea typeface="Calibri" panose="020F0502020204030204" pitchFamily="34" charset="0"/>
                <a:cs typeface="Times New Roman" panose="02020603050405020304" pitchFamily="18" charset="0"/>
              </a:rPr>
              <a:t> </a:t>
            </a:r>
            <a:r>
              <a:rPr lang="lv-LV" sz="2000" dirty="0" err="1">
                <a:latin typeface="Calibri" panose="020F0502020204030204" pitchFamily="34" charset="0"/>
                <a:ea typeface="Calibri" panose="020F0502020204030204" pitchFamily="34" charset="0"/>
                <a:cs typeface="Times New Roman" panose="02020603050405020304" pitchFamily="18" charset="0"/>
              </a:rPr>
              <a:t>Synths</a:t>
            </a:r>
            <a:r>
              <a:rPr lang="lv-LV" sz="2000" dirty="0">
                <a:latin typeface="Calibri" panose="020F0502020204030204" pitchFamily="34" charset="0"/>
                <a:ea typeface="Calibri" panose="020F0502020204030204" pitchFamily="34" charset="0"/>
                <a:cs typeface="Times New Roman" panose="02020603050405020304" pitchFamily="18" charset="0"/>
              </a:rPr>
              <a:t> SIA, valdes loceklis</a:t>
            </a:r>
          </a:p>
          <a:p>
            <a:pPr lvl="0">
              <a:spcAft>
                <a:spcPts val="0"/>
              </a:spcAft>
              <a:buClr>
                <a:srgbClr val="FF0000"/>
              </a:buClr>
              <a:buFont typeface="Wingdings" panose="05000000000000000000" pitchFamily="2" charset="2"/>
              <a:buChar char="§"/>
              <a:tabLst>
                <a:tab pos="457200" algn="l"/>
              </a:tabLst>
            </a:pPr>
            <a:r>
              <a:rPr lang="lv-LV" sz="2000" b="1" dirty="0">
                <a:latin typeface="Calibri" panose="020F0502020204030204" pitchFamily="34" charset="0"/>
                <a:ea typeface="Calibri" panose="020F0502020204030204" pitchFamily="34" charset="0"/>
                <a:cs typeface="Times New Roman" panose="02020603050405020304" pitchFamily="18" charset="0"/>
              </a:rPr>
              <a:t>Jurģis Poriņš </a:t>
            </a:r>
            <a:r>
              <a:rPr lang="lv-LV" sz="2000" dirty="0">
                <a:latin typeface="Calibri" panose="020F0502020204030204" pitchFamily="34" charset="0"/>
                <a:ea typeface="Calibri" panose="020F0502020204030204" pitchFamily="34" charset="0"/>
                <a:cs typeface="Times New Roman" panose="02020603050405020304" pitchFamily="18" charset="0"/>
              </a:rPr>
              <a:t>– RTU, Elektronikas un telekomunikāciju fakultātes dekāns</a:t>
            </a:r>
          </a:p>
          <a:p>
            <a:pPr lvl="0">
              <a:spcAft>
                <a:spcPts val="0"/>
              </a:spcAft>
              <a:buClr>
                <a:srgbClr val="FF0000"/>
              </a:buClr>
              <a:buFont typeface="Wingdings" panose="05000000000000000000" pitchFamily="2" charset="2"/>
              <a:buChar char="§"/>
              <a:tabLst>
                <a:tab pos="457200" algn="l"/>
              </a:tabLst>
            </a:pPr>
            <a:r>
              <a:rPr lang="lv-LV" sz="2000" b="1" dirty="0">
                <a:latin typeface="Calibri" panose="020F0502020204030204" pitchFamily="34" charset="0"/>
                <a:ea typeface="Calibri" panose="020F0502020204030204" pitchFamily="34" charset="0"/>
                <a:cs typeface="Times New Roman" panose="02020603050405020304" pitchFamily="18" charset="0"/>
              </a:rPr>
              <a:t>Kristaps </a:t>
            </a:r>
            <a:r>
              <a:rPr lang="lv-LV" sz="2000" b="1" dirty="0" err="1">
                <a:latin typeface="Calibri" panose="020F0502020204030204" pitchFamily="34" charset="0"/>
                <a:ea typeface="Calibri" panose="020F0502020204030204" pitchFamily="34" charset="0"/>
                <a:cs typeface="Times New Roman" panose="02020603050405020304" pitchFamily="18" charset="0"/>
              </a:rPr>
              <a:t>Rikāns</a:t>
            </a:r>
            <a:r>
              <a:rPr lang="lv-LV" sz="2000" b="1" dirty="0">
                <a:latin typeface="Calibri" panose="020F0502020204030204" pitchFamily="34" charset="0"/>
                <a:ea typeface="Calibri" panose="020F0502020204030204" pitchFamily="34" charset="0"/>
                <a:cs typeface="Times New Roman" panose="02020603050405020304" pitchFamily="18" charset="0"/>
              </a:rPr>
              <a:t> </a:t>
            </a:r>
            <a:r>
              <a:rPr lang="lv-LV" sz="2000" dirty="0">
                <a:latin typeface="Calibri" panose="020F0502020204030204" pitchFamily="34" charset="0"/>
                <a:ea typeface="Calibri" panose="020F0502020204030204" pitchFamily="34" charset="0"/>
                <a:cs typeface="Times New Roman" panose="02020603050405020304" pitchFamily="18" charset="0"/>
              </a:rPr>
              <a:t>– </a:t>
            </a:r>
            <a:r>
              <a:rPr lang="lv-LV" sz="2000" dirty="0" err="1">
                <a:latin typeface="Calibri" panose="020F0502020204030204" pitchFamily="34" charset="0"/>
                <a:ea typeface="Calibri" panose="020F0502020204030204" pitchFamily="34" charset="0"/>
                <a:cs typeface="Times New Roman" panose="02020603050405020304" pitchFamily="18" charset="0"/>
              </a:rPr>
              <a:t>Ubiquiti</a:t>
            </a:r>
            <a:r>
              <a:rPr lang="lv-LV" sz="2000" dirty="0">
                <a:latin typeface="Calibri" panose="020F0502020204030204" pitchFamily="34" charset="0"/>
                <a:ea typeface="Calibri" panose="020F0502020204030204" pitchFamily="34" charset="0"/>
                <a:cs typeface="Times New Roman" panose="02020603050405020304" pitchFamily="18" charset="0"/>
              </a:rPr>
              <a:t> </a:t>
            </a:r>
            <a:r>
              <a:rPr lang="lv-LV" sz="2000" dirty="0" err="1">
                <a:latin typeface="Calibri" panose="020F0502020204030204" pitchFamily="34" charset="0"/>
                <a:ea typeface="Calibri" panose="020F0502020204030204" pitchFamily="34" charset="0"/>
                <a:cs typeface="Times New Roman" panose="02020603050405020304" pitchFamily="18" charset="0"/>
              </a:rPr>
              <a:t>Networks</a:t>
            </a:r>
            <a:r>
              <a:rPr lang="lv-LV" sz="2000" dirty="0">
                <a:latin typeface="Calibri" panose="020F0502020204030204" pitchFamily="34" charset="0"/>
                <a:ea typeface="Calibri" panose="020F0502020204030204" pitchFamily="34" charset="0"/>
                <a:cs typeface="Times New Roman" panose="02020603050405020304" pitchFamily="18" charset="0"/>
              </a:rPr>
              <a:t> (Latvia) SIA, direktors</a:t>
            </a:r>
          </a:p>
          <a:p>
            <a:pPr lvl="0">
              <a:spcAft>
                <a:spcPts val="0"/>
              </a:spcAft>
              <a:buClr>
                <a:srgbClr val="FF0000"/>
              </a:buClr>
              <a:buFont typeface="Wingdings" panose="05000000000000000000" pitchFamily="2" charset="2"/>
              <a:buChar char="§"/>
              <a:tabLst>
                <a:tab pos="457200" algn="l"/>
              </a:tabLst>
            </a:pPr>
            <a:r>
              <a:rPr lang="lv-LV" sz="2000" b="1" dirty="0">
                <a:latin typeface="Calibri" panose="020F0502020204030204" pitchFamily="34" charset="0"/>
                <a:ea typeface="Calibri" panose="020F0502020204030204" pitchFamily="34" charset="0"/>
                <a:cs typeface="Times New Roman" panose="02020603050405020304" pitchFamily="18" charset="0"/>
              </a:rPr>
              <a:t>Jānis Sams </a:t>
            </a:r>
            <a:r>
              <a:rPr lang="lv-LV" sz="2000" dirty="0">
                <a:latin typeface="Calibri" panose="020F0502020204030204" pitchFamily="34" charset="0"/>
                <a:ea typeface="Calibri" panose="020F0502020204030204" pitchFamily="34" charset="0"/>
                <a:cs typeface="Times New Roman" panose="02020603050405020304" pitchFamily="18" charset="0"/>
              </a:rPr>
              <a:t>– </a:t>
            </a:r>
            <a:r>
              <a:rPr lang="lv-LV" sz="2000" dirty="0" err="1">
                <a:latin typeface="Calibri" panose="020F0502020204030204" pitchFamily="34" charset="0"/>
                <a:ea typeface="Calibri" panose="020F0502020204030204" pitchFamily="34" charset="0"/>
                <a:cs typeface="Times New Roman" panose="02020603050405020304" pitchFamily="18" charset="0"/>
              </a:rPr>
              <a:t>Lexel</a:t>
            </a:r>
            <a:r>
              <a:rPr lang="lv-LV" sz="2000" dirty="0">
                <a:latin typeface="Calibri" panose="020F0502020204030204" pitchFamily="34" charset="0"/>
                <a:ea typeface="Calibri" panose="020F0502020204030204" pitchFamily="34" charset="0"/>
                <a:cs typeface="Times New Roman" panose="02020603050405020304" pitchFamily="18" charset="0"/>
              </a:rPr>
              <a:t> Fabrika SIA, kvalitātes vadītājs</a:t>
            </a:r>
          </a:p>
          <a:p>
            <a:pPr lvl="0">
              <a:spcAft>
                <a:spcPts val="0"/>
              </a:spcAft>
              <a:buClr>
                <a:srgbClr val="FF0000"/>
              </a:buClr>
              <a:buFont typeface="Wingdings" panose="05000000000000000000" pitchFamily="2" charset="2"/>
              <a:buChar char="§"/>
              <a:tabLst>
                <a:tab pos="457200" algn="l"/>
              </a:tabLst>
            </a:pPr>
            <a:r>
              <a:rPr lang="lv-LV" sz="2000" b="1" dirty="0">
                <a:latin typeface="Calibri" panose="020F0502020204030204" pitchFamily="34" charset="0"/>
                <a:ea typeface="Calibri" panose="020F0502020204030204" pitchFamily="34" charset="0"/>
                <a:cs typeface="Times New Roman" panose="02020603050405020304" pitchFamily="18" charset="0"/>
              </a:rPr>
              <a:t>Gundars Strautmanis </a:t>
            </a:r>
            <a:r>
              <a:rPr lang="lv-LV" sz="2000" dirty="0">
                <a:latin typeface="Calibri" panose="020F0502020204030204" pitchFamily="34" charset="0"/>
                <a:ea typeface="Calibri" panose="020F0502020204030204" pitchFamily="34" charset="0"/>
                <a:cs typeface="Times New Roman" panose="02020603050405020304" pitchFamily="18" charset="0"/>
              </a:rPr>
              <a:t>– Lattelecom SIA, izpilddirektora padomnieks</a:t>
            </a:r>
          </a:p>
          <a:p>
            <a:pPr lvl="0">
              <a:spcAft>
                <a:spcPts val="0"/>
              </a:spcAft>
              <a:buClr>
                <a:srgbClr val="FF0000"/>
              </a:buClr>
              <a:buFont typeface="Wingdings" panose="05000000000000000000" pitchFamily="2" charset="2"/>
              <a:buChar char="§"/>
              <a:tabLst>
                <a:tab pos="457200" algn="l"/>
              </a:tabLst>
            </a:pPr>
            <a:r>
              <a:rPr lang="lv-LV" sz="2000" b="1" dirty="0">
                <a:latin typeface="Calibri" panose="020F0502020204030204" pitchFamily="34" charset="0"/>
                <a:ea typeface="Calibri" panose="020F0502020204030204" pitchFamily="34" charset="0"/>
                <a:cs typeface="Times New Roman" panose="02020603050405020304" pitchFamily="18" charset="0"/>
              </a:rPr>
              <a:t>Dzintars Zariņš </a:t>
            </a:r>
            <a:r>
              <a:rPr lang="lv-LV" sz="2000" dirty="0">
                <a:latin typeface="Calibri" panose="020F0502020204030204" pitchFamily="34" charset="0"/>
                <a:ea typeface="Calibri" panose="020F0502020204030204" pitchFamily="34" charset="0"/>
                <a:cs typeface="Times New Roman" panose="02020603050405020304" pitchFamily="18" charset="0"/>
              </a:rPr>
              <a:t>– Dozimetrs SIA, valdes loceklis</a:t>
            </a:r>
          </a:p>
          <a:p>
            <a:pPr lvl="0">
              <a:spcAft>
                <a:spcPts val="0"/>
              </a:spcAft>
              <a:buClr>
                <a:srgbClr val="FF0000"/>
              </a:buClr>
              <a:buFont typeface="Wingdings" panose="05000000000000000000" pitchFamily="2" charset="2"/>
              <a:buChar char="§"/>
              <a:tabLst>
                <a:tab pos="457200" algn="l"/>
              </a:tabLst>
            </a:pPr>
            <a:r>
              <a:rPr lang="lv-LV" sz="2000" b="1" dirty="0">
                <a:latin typeface="Calibri" panose="020F0502020204030204" pitchFamily="34" charset="0"/>
                <a:ea typeface="Calibri" panose="020F0502020204030204" pitchFamily="34" charset="0"/>
                <a:cs typeface="Times New Roman" panose="02020603050405020304" pitchFamily="18" charset="0"/>
              </a:rPr>
              <a:t>Aleksandrs Zaslavskis </a:t>
            </a:r>
            <a:r>
              <a:rPr lang="lv-LV" sz="2000" dirty="0">
                <a:latin typeface="Calibri" panose="020F0502020204030204" pitchFamily="34" charset="0"/>
                <a:ea typeface="Calibri" panose="020F0502020204030204" pitchFamily="34" charset="0"/>
                <a:cs typeface="Times New Roman" panose="02020603050405020304" pitchFamily="18" charset="0"/>
              </a:rPr>
              <a:t>– ALFA RPAR AS, padomes priekšsēdētājs</a:t>
            </a:r>
          </a:p>
          <a:p>
            <a:pPr marL="0" lvl="0" indent="0">
              <a:spcAft>
                <a:spcPts val="0"/>
              </a:spcAft>
              <a:buNone/>
              <a:tabLst>
                <a:tab pos="457200" algn="l"/>
              </a:tabLst>
            </a:pPr>
            <a:endParaRPr lang="lv-LV" sz="2000" dirty="0">
              <a:latin typeface="Calibri" panose="020F0502020204030204" pitchFamily="34" charset="0"/>
              <a:ea typeface="Calibri" panose="020F0502020204030204" pitchFamily="34" charset="0"/>
              <a:cs typeface="Times New Roman" panose="02020603050405020304" pitchFamily="18" charset="0"/>
            </a:endParaRPr>
          </a:p>
          <a:p>
            <a:endParaRPr lang="lv-LV" sz="2000" dirty="0"/>
          </a:p>
        </p:txBody>
      </p:sp>
    </p:spTree>
    <p:extLst>
      <p:ext uri="{BB962C8B-B14F-4D97-AF65-F5344CB8AC3E}">
        <p14:creationId xmlns:p14="http://schemas.microsoft.com/office/powerpoint/2010/main" val="3102117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1138138"/>
          </a:xfrm>
        </p:spPr>
        <p:txBody>
          <a:bodyPr/>
          <a:lstStyle/>
          <a:p>
            <a:r>
              <a:rPr lang="lv-LV" sz="4000" b="1" dirty="0">
                <a:solidFill>
                  <a:srgbClr val="FF0000"/>
                </a:solidFill>
                <a:latin typeface="Franklin Gothic Book" panose="020B0503020102020204" pitchFamily="34" charset="0"/>
              </a:rPr>
              <a:t>Revīzijas komisija </a:t>
            </a:r>
            <a:br>
              <a:rPr lang="lv-LV" sz="4000" b="1" dirty="0">
                <a:solidFill>
                  <a:srgbClr val="FF0000"/>
                </a:solidFill>
                <a:latin typeface="Franklin Gothic Book" panose="020B0503020102020204" pitchFamily="34" charset="0"/>
              </a:rPr>
            </a:br>
            <a:r>
              <a:rPr lang="lv-LV" sz="4000" b="1" dirty="0">
                <a:solidFill>
                  <a:srgbClr val="FF0000"/>
                </a:solidFill>
                <a:latin typeface="Franklin Gothic Book" panose="020B0503020102020204" pitchFamily="34" charset="0"/>
              </a:rPr>
              <a:t>2018.gada pārskatam</a:t>
            </a:r>
          </a:p>
        </p:txBody>
      </p:sp>
      <p:sp>
        <p:nvSpPr>
          <p:cNvPr id="3" name="Content Placeholder 2"/>
          <p:cNvSpPr>
            <a:spLocks noGrp="1"/>
          </p:cNvSpPr>
          <p:nvPr>
            <p:ph idx="1"/>
          </p:nvPr>
        </p:nvSpPr>
        <p:spPr>
          <a:xfrm>
            <a:off x="457200" y="1600200"/>
            <a:ext cx="8507288" cy="4997152"/>
          </a:xfrm>
        </p:spPr>
        <p:txBody>
          <a:bodyPr/>
          <a:lstStyle/>
          <a:p>
            <a:pPr>
              <a:spcAft>
                <a:spcPts val="0"/>
              </a:spcAft>
              <a:buClr>
                <a:srgbClr val="FF0000"/>
              </a:buClr>
              <a:tabLst>
                <a:tab pos="457200" algn="l"/>
              </a:tabLst>
            </a:pPr>
            <a:endParaRPr lang="lv-LV" sz="2000" b="1"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buClr>
                <a:srgbClr val="FF0000"/>
              </a:buClr>
              <a:buFont typeface="Wingdings" panose="05000000000000000000" pitchFamily="2" charset="2"/>
              <a:buChar char="§"/>
              <a:tabLst>
                <a:tab pos="457200" algn="l"/>
              </a:tabLst>
            </a:pPr>
            <a:r>
              <a:rPr lang="lv-LV" b="1" dirty="0">
                <a:latin typeface="Franklin Gothic Book" panose="020B0503020102020204" pitchFamily="34" charset="0"/>
                <a:ea typeface="Calibri" panose="020F0502020204030204" pitchFamily="34" charset="0"/>
                <a:cs typeface="Times New Roman" panose="02020603050405020304" pitchFamily="18" charset="0"/>
              </a:rPr>
              <a:t>Ina Buša </a:t>
            </a:r>
          </a:p>
          <a:p>
            <a:pPr marL="0" indent="0">
              <a:spcAft>
                <a:spcPts val="0"/>
              </a:spcAft>
              <a:buClr>
                <a:srgbClr val="FF0000"/>
              </a:buClr>
              <a:buNone/>
              <a:tabLst>
                <a:tab pos="457200" algn="l"/>
              </a:tabLst>
            </a:pPr>
            <a:r>
              <a:rPr lang="lv-LV" dirty="0">
                <a:latin typeface="Franklin Gothic Book" panose="020B0503020102020204" pitchFamily="34" charset="0"/>
                <a:ea typeface="Calibri" panose="020F0502020204030204" pitchFamily="34" charset="0"/>
                <a:cs typeface="Times New Roman" panose="02020603050405020304" pitchFamily="18" charset="0"/>
              </a:rPr>
              <a:t>– </a:t>
            </a:r>
            <a:r>
              <a:rPr lang="lv-LV" dirty="0">
                <a:latin typeface="Franklin Gothic Book" panose="020B0503020102020204" pitchFamily="34" charset="0"/>
              </a:rPr>
              <a:t>IB Birojs SIA grāmatvedības speciāliste, valdes priekšsēdētāja</a:t>
            </a:r>
          </a:p>
          <a:p>
            <a:pPr marL="0" indent="0">
              <a:spcAft>
                <a:spcPts val="0"/>
              </a:spcAft>
              <a:buClr>
                <a:srgbClr val="FF0000"/>
              </a:buClr>
              <a:buNone/>
              <a:tabLst>
                <a:tab pos="457200" algn="l"/>
              </a:tabLst>
            </a:pPr>
            <a:endParaRPr lang="lv-LV" dirty="0">
              <a:latin typeface="Franklin Gothic Book" panose="020B0503020102020204" pitchFamily="34" charset="0"/>
              <a:ea typeface="Calibri" panose="020F0502020204030204" pitchFamily="34" charset="0"/>
              <a:cs typeface="Times New Roman" panose="02020603050405020304" pitchFamily="18" charset="0"/>
            </a:endParaRPr>
          </a:p>
          <a:p>
            <a:pPr>
              <a:spcAft>
                <a:spcPts val="0"/>
              </a:spcAft>
              <a:buClr>
                <a:srgbClr val="FF0000"/>
              </a:buClr>
              <a:buFont typeface="Wingdings" panose="05000000000000000000" pitchFamily="2" charset="2"/>
              <a:buChar char="§"/>
              <a:tabLst>
                <a:tab pos="457200" algn="l"/>
              </a:tabLst>
            </a:pPr>
            <a:r>
              <a:rPr lang="lv-LV" b="1" dirty="0">
                <a:latin typeface="Franklin Gothic Book" panose="020B0503020102020204" pitchFamily="34" charset="0"/>
                <a:ea typeface="Calibri" panose="020F0502020204030204" pitchFamily="34" charset="0"/>
                <a:cs typeface="Times New Roman" panose="02020603050405020304" pitchFamily="18" charset="0"/>
              </a:rPr>
              <a:t>Dzintars Zariņš </a:t>
            </a:r>
          </a:p>
          <a:p>
            <a:pPr marL="0" indent="0">
              <a:spcAft>
                <a:spcPts val="0"/>
              </a:spcAft>
              <a:buClr>
                <a:srgbClr val="FF0000"/>
              </a:buClr>
              <a:buNone/>
              <a:tabLst>
                <a:tab pos="457200" algn="l"/>
              </a:tabLst>
            </a:pPr>
            <a:r>
              <a:rPr lang="lv-LV" dirty="0">
                <a:latin typeface="Franklin Gothic Book" panose="020B0503020102020204" pitchFamily="34" charset="0"/>
                <a:ea typeface="Calibri" panose="020F0502020204030204" pitchFamily="34" charset="0"/>
                <a:cs typeface="Times New Roman" panose="02020603050405020304" pitchFamily="18" charset="0"/>
              </a:rPr>
              <a:t>– Dozimetrs SIA, valdes loceklis</a:t>
            </a:r>
          </a:p>
          <a:p>
            <a:pPr marL="0" lvl="0" indent="0">
              <a:spcAft>
                <a:spcPts val="0"/>
              </a:spcAft>
              <a:buNone/>
              <a:tabLst>
                <a:tab pos="457200" algn="l"/>
              </a:tabLst>
            </a:pPr>
            <a:endParaRPr lang="lv-LV" sz="2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lv-LV" sz="2000" dirty="0"/>
          </a:p>
        </p:txBody>
      </p:sp>
    </p:spTree>
    <p:extLst>
      <p:ext uri="{BB962C8B-B14F-4D97-AF65-F5344CB8AC3E}">
        <p14:creationId xmlns:p14="http://schemas.microsoft.com/office/powerpoint/2010/main" val="3047750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3727438"/>
              </p:ext>
            </p:extLst>
          </p:nvPr>
        </p:nvGraphicFramePr>
        <p:xfrm>
          <a:off x="571499" y="1051932"/>
          <a:ext cx="7745413" cy="5385158"/>
        </p:xfrm>
        <a:graphic>
          <a:graphicData uri="http://schemas.openxmlformats.org/drawingml/2006/table">
            <a:tbl>
              <a:tblPr/>
              <a:tblGrid>
                <a:gridCol w="710560">
                  <a:extLst>
                    <a:ext uri="{9D8B030D-6E8A-4147-A177-3AD203B41FA5}">
                      <a16:colId xmlns:a16="http://schemas.microsoft.com/office/drawing/2014/main" val="20000"/>
                    </a:ext>
                  </a:extLst>
                </a:gridCol>
                <a:gridCol w="54983">
                  <a:extLst>
                    <a:ext uri="{9D8B030D-6E8A-4147-A177-3AD203B41FA5}">
                      <a16:colId xmlns:a16="http://schemas.microsoft.com/office/drawing/2014/main" val="20001"/>
                    </a:ext>
                  </a:extLst>
                </a:gridCol>
                <a:gridCol w="5129393">
                  <a:extLst>
                    <a:ext uri="{9D8B030D-6E8A-4147-A177-3AD203B41FA5}">
                      <a16:colId xmlns:a16="http://schemas.microsoft.com/office/drawing/2014/main" val="20002"/>
                    </a:ext>
                  </a:extLst>
                </a:gridCol>
                <a:gridCol w="1850477">
                  <a:extLst>
                    <a:ext uri="{9D8B030D-6E8A-4147-A177-3AD203B41FA5}">
                      <a16:colId xmlns:a16="http://schemas.microsoft.com/office/drawing/2014/main" val="20003"/>
                    </a:ext>
                  </a:extLst>
                </a:gridCol>
              </a:tblGrid>
              <a:tr h="284079">
                <a:tc>
                  <a:txBody>
                    <a:bodyPr/>
                    <a:lstStyle/>
                    <a:p>
                      <a:pPr algn="ctr" fontAlgn="t"/>
                      <a:endParaRPr lang="lv-LV" sz="1800" b="0" i="1" u="none" strike="noStrike" dirty="0">
                        <a:latin typeface="Franklin Gothic Book" panose="020B0503020102020204" pitchFamily="34" charset="0"/>
                      </a:endParaRPr>
                    </a:p>
                  </a:txBody>
                  <a:tcPr marL="0" marR="0" marT="0" marB="0">
                    <a:lnL>
                      <a:noFill/>
                    </a:lnL>
                    <a:lnR>
                      <a:noFill/>
                    </a:lnR>
                    <a:lnT>
                      <a:noFill/>
                    </a:lnT>
                    <a:lnB>
                      <a:noFill/>
                    </a:lnB>
                  </a:tcPr>
                </a:tc>
                <a:tc gridSpan="2">
                  <a:txBody>
                    <a:bodyPr/>
                    <a:lstStyle/>
                    <a:p>
                      <a:pPr algn="l" fontAlgn="ctr"/>
                      <a:endParaRPr lang="lv-LV" sz="1800" b="0" i="1" u="none" strike="noStrike" dirty="0">
                        <a:latin typeface="Franklin Gothic Book" panose="020B0503020102020204" pitchFamily="34" charset="0"/>
                        <a:cs typeface="Times New Roman" pitchFamily="18" charset="0"/>
                      </a:endParaRPr>
                    </a:p>
                  </a:txBody>
                  <a:tcPr marL="0" marR="0" marT="0" marB="0" anchor="ctr">
                    <a:lnL>
                      <a:noFill/>
                    </a:lnL>
                    <a:lnR>
                      <a:noFill/>
                    </a:lnR>
                    <a:lnT>
                      <a:noFill/>
                    </a:lnT>
                    <a:lnB>
                      <a:noFill/>
                    </a:lnB>
                  </a:tcPr>
                </a:tc>
                <a:tc hMerge="1">
                  <a:txBody>
                    <a:bodyPr/>
                    <a:lstStyle/>
                    <a:p>
                      <a:endParaRPr lang="lv-LV"/>
                    </a:p>
                  </a:txBody>
                  <a:tcPr/>
                </a:tc>
                <a:tc>
                  <a:txBody>
                    <a:bodyPr/>
                    <a:lstStyle/>
                    <a:p>
                      <a:pPr algn="ctr" fontAlgn="ctr"/>
                      <a:r>
                        <a:rPr lang="lv-LV" sz="1800" b="0" i="1" u="none" strike="noStrike" dirty="0">
                          <a:latin typeface="Franklin Gothic Book" panose="020B0503020102020204" pitchFamily="34" charset="0"/>
                          <a:cs typeface="Times New Roman" pitchFamily="18" charset="0"/>
                        </a:rPr>
                        <a:t> (EUR)</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5626">
                <a:tc>
                  <a:txBody>
                    <a:bodyPr/>
                    <a:lstStyle/>
                    <a:p>
                      <a:pPr algn="ctr" fontAlgn="b"/>
                      <a:r>
                        <a:rPr lang="lv-LV" sz="2000" b="1" i="0" u="none" strike="noStrike" dirty="0">
                          <a:latin typeface="Franklin Gothic Book" panose="020B0503020102020204" pitchFamily="34" charset="0"/>
                          <a:cs typeface="Times New Roman" pitchFamily="18" charset="0"/>
                        </a:rPr>
                        <a:t>1</a:t>
                      </a:r>
                    </a:p>
                  </a:txBody>
                  <a:tcPr marL="0" marR="0" marT="0" marB="0" anchor="ctr">
                    <a:lnL>
                      <a:noFill/>
                    </a:lnL>
                    <a:lnR>
                      <a:noFill/>
                    </a:lnR>
                    <a:lnT>
                      <a:noFill/>
                    </a:lnT>
                    <a:lnB>
                      <a:noFill/>
                    </a:lnB>
                  </a:tcPr>
                </a:tc>
                <a:tc gridSpan="2">
                  <a:txBody>
                    <a:bodyPr/>
                    <a:lstStyle/>
                    <a:p>
                      <a:pPr algn="l" fontAlgn="b"/>
                      <a:r>
                        <a:rPr lang="lv-LV" sz="2000" b="1" i="0" u="sng" strike="noStrike" dirty="0">
                          <a:latin typeface="Franklin Gothic Book" panose="020B0503020102020204" pitchFamily="34" charset="0"/>
                          <a:cs typeface="Times New Roman" pitchFamily="18" charset="0"/>
                        </a:rPr>
                        <a:t>IEŅĒMUMI</a:t>
                      </a:r>
                    </a:p>
                  </a:txBody>
                  <a:tcPr marL="0" marR="0" marT="0" marB="0" anchor="ctr">
                    <a:lnL>
                      <a:noFill/>
                    </a:lnL>
                    <a:lnR>
                      <a:noFill/>
                    </a:lnR>
                    <a:lnT>
                      <a:noFill/>
                    </a:lnT>
                    <a:lnB>
                      <a:noFill/>
                    </a:lnB>
                  </a:tcPr>
                </a:tc>
                <a:tc hMerge="1">
                  <a:txBody>
                    <a:bodyPr/>
                    <a:lstStyle/>
                    <a:p>
                      <a:endParaRPr lang="lv-LV"/>
                    </a:p>
                  </a:txBody>
                  <a:tcPr/>
                </a:tc>
                <a:tc>
                  <a:txBody>
                    <a:bodyPr/>
                    <a:lstStyle/>
                    <a:p>
                      <a:pPr algn="r" fontAlgn="b"/>
                      <a:endParaRPr lang="lv-LV" sz="2000" b="1" i="0" u="none" strike="noStrike" dirty="0">
                        <a:latin typeface="Franklin Gothic Book" panose="020B0503020102020204" pitchFamily="34" charset="0"/>
                        <a:cs typeface="Times New Roman"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284079">
                <a:tc>
                  <a:txBody>
                    <a:bodyPr/>
                    <a:lstStyle/>
                    <a:p>
                      <a:pPr algn="r" fontAlgn="t"/>
                      <a:endParaRPr lang="lv-LV" sz="1800" b="0" i="0" u="none" strike="noStrike" dirty="0">
                        <a:latin typeface="Franklin Gothic Book" panose="020B0503020102020204" pitchFamily="34" charset="0"/>
                        <a:cs typeface="Times New Roman" pitchFamily="18" charset="0"/>
                      </a:endParaRPr>
                    </a:p>
                  </a:txBody>
                  <a:tcPr marL="0" marR="0" marT="0" marB="0" anchor="ctr">
                    <a:lnL>
                      <a:noFill/>
                    </a:lnL>
                    <a:lnR>
                      <a:noFill/>
                    </a:lnR>
                    <a:lnT>
                      <a:noFill/>
                    </a:lnT>
                    <a:lnB>
                      <a:noFill/>
                    </a:lnB>
                  </a:tcPr>
                </a:tc>
                <a:tc gridSpan="2">
                  <a:txBody>
                    <a:bodyPr/>
                    <a:lstStyle/>
                    <a:p>
                      <a:pPr algn="l" fontAlgn="b"/>
                      <a:r>
                        <a:rPr lang="lv-LV" sz="1800" b="0" i="0" u="none" strike="noStrike" dirty="0">
                          <a:latin typeface="Franklin Gothic Book" panose="020B0503020102020204" pitchFamily="34" charset="0"/>
                          <a:cs typeface="Times New Roman" pitchFamily="18" charset="0"/>
                        </a:rPr>
                        <a:t>Biedru nauda</a:t>
                      </a:r>
                    </a:p>
                  </a:txBody>
                  <a:tcPr marL="0" marR="0" marT="0" marB="0" anchor="ctr">
                    <a:lnL>
                      <a:noFill/>
                    </a:lnL>
                    <a:lnR>
                      <a:noFill/>
                    </a:lnR>
                    <a:lnT>
                      <a:noFill/>
                    </a:lnT>
                    <a:lnB>
                      <a:noFill/>
                    </a:lnB>
                  </a:tcPr>
                </a:tc>
                <a:tc hMerge="1">
                  <a:txBody>
                    <a:bodyPr/>
                    <a:lstStyle/>
                    <a:p>
                      <a:endParaRPr lang="lv-LV"/>
                    </a:p>
                  </a:txBody>
                  <a:tcPr/>
                </a:tc>
                <a:tc>
                  <a:txBody>
                    <a:bodyPr/>
                    <a:lstStyle/>
                    <a:p>
                      <a:pPr algn="ctr" fontAlgn="b"/>
                      <a:r>
                        <a:rPr lang="lv-LV" sz="1800" b="0" i="0" u="none" strike="noStrike" dirty="0">
                          <a:latin typeface="Franklin Gothic Book" panose="020B0503020102020204" pitchFamily="34" charset="0"/>
                          <a:cs typeface="Times New Roman" pitchFamily="18" charset="0"/>
                        </a:rPr>
                        <a:t>45 000</a:t>
                      </a:r>
                    </a:p>
                  </a:txBody>
                  <a:tcPr marL="0" marR="0" marT="0" marB="0" anchor="ctr">
                    <a:lnL>
                      <a:noFill/>
                    </a:lnL>
                    <a:lnR>
                      <a:noFill/>
                    </a:lnR>
                    <a:lnT>
                      <a:noFill/>
                    </a:lnT>
                    <a:lnB>
                      <a:noFill/>
                    </a:lnB>
                  </a:tcPr>
                </a:tc>
                <a:extLst>
                  <a:ext uri="{0D108BD9-81ED-4DB2-BD59-A6C34878D82A}">
                    <a16:rowId xmlns:a16="http://schemas.microsoft.com/office/drawing/2014/main" val="10002"/>
                  </a:ext>
                </a:extLst>
              </a:tr>
              <a:tr h="319808">
                <a:tc>
                  <a:txBody>
                    <a:bodyPr/>
                    <a:lstStyle/>
                    <a:p>
                      <a:pPr algn="l" fontAlgn="t"/>
                      <a:endParaRPr lang="lv-LV" sz="1800" b="0" i="0" u="none" strike="noStrike" dirty="0">
                        <a:latin typeface="Franklin Gothic Book" panose="020B0503020102020204" pitchFamily="34" charset="0"/>
                        <a:cs typeface="Times New Roman" pitchFamily="18" charset="0"/>
                      </a:endParaRPr>
                    </a:p>
                  </a:txBody>
                  <a:tcPr marL="0" marR="0" marT="0" marB="0" anchor="ctr">
                    <a:lnL>
                      <a:noFill/>
                    </a:lnL>
                    <a:lnR>
                      <a:noFill/>
                    </a:lnR>
                    <a:lnT>
                      <a:noFill/>
                    </a:lnT>
                    <a:lnB>
                      <a:noFill/>
                    </a:lnB>
                  </a:tcPr>
                </a:tc>
                <a:tc gridSpan="2">
                  <a:txBody>
                    <a:bodyPr/>
                    <a:lstStyle/>
                    <a:p>
                      <a:pPr algn="r" fontAlgn="b"/>
                      <a:r>
                        <a:rPr lang="lv-LV" sz="1800" b="1" i="0" u="none" strike="noStrike" dirty="0">
                          <a:latin typeface="Franklin Gothic Book" panose="020B0503020102020204" pitchFamily="34" charset="0"/>
                          <a:cs typeface="Times New Roman" pitchFamily="18" charset="0"/>
                        </a:rPr>
                        <a:t>IEŅĒMUMI KOPĀ:</a:t>
                      </a:r>
                    </a:p>
                  </a:txBody>
                  <a:tcPr marL="0" marR="0" marT="0" marB="0" anchor="ctr">
                    <a:lnL>
                      <a:noFill/>
                    </a:lnL>
                    <a:lnR>
                      <a:noFill/>
                    </a:lnR>
                    <a:lnT>
                      <a:noFill/>
                    </a:lnT>
                    <a:lnB>
                      <a:noFill/>
                    </a:lnB>
                  </a:tcPr>
                </a:tc>
                <a:tc hMerge="1">
                  <a:txBody>
                    <a:bodyPr/>
                    <a:lstStyle/>
                    <a:p>
                      <a:endParaRPr lang="lv-LV"/>
                    </a:p>
                  </a:txBody>
                  <a:tcPr/>
                </a:tc>
                <a:tc>
                  <a:txBody>
                    <a:bodyPr/>
                    <a:lstStyle/>
                    <a:p>
                      <a:pPr algn="ctr" fontAlgn="b"/>
                      <a:r>
                        <a:rPr lang="lv-LV" sz="1800" b="1" i="0" u="none" strike="noStrike" dirty="0">
                          <a:latin typeface="Franklin Gothic Book" panose="020B0503020102020204" pitchFamily="34" charset="0"/>
                          <a:cs typeface="Times New Roman" pitchFamily="18" charset="0"/>
                        </a:rPr>
                        <a:t>45 000</a:t>
                      </a:r>
                    </a:p>
                  </a:txBody>
                  <a:tcPr marL="0" marR="0" marT="0" marB="0" anchor="ctr">
                    <a:lnL>
                      <a:noFill/>
                    </a:lnL>
                    <a:lnR>
                      <a:noFill/>
                    </a:lnR>
                    <a:lnT w="635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10003"/>
                  </a:ext>
                </a:extLst>
              </a:tr>
              <a:tr h="147372">
                <a:tc>
                  <a:txBody>
                    <a:bodyPr/>
                    <a:lstStyle/>
                    <a:p>
                      <a:pPr algn="l" fontAlgn="t"/>
                      <a:endParaRPr lang="lv-LV" sz="1800" b="1" i="0" u="none" strike="noStrike" dirty="0">
                        <a:latin typeface="Franklin Gothic Book" panose="020B0503020102020204" pitchFamily="34" charset="0"/>
                        <a:cs typeface="Times New Roman" pitchFamily="18" charset="0"/>
                      </a:endParaRPr>
                    </a:p>
                  </a:txBody>
                  <a:tcPr marL="0" marR="0" marT="0" marB="0" anchor="ctr">
                    <a:lnL>
                      <a:noFill/>
                    </a:lnL>
                    <a:lnR>
                      <a:noFill/>
                    </a:lnR>
                    <a:lnT>
                      <a:noFill/>
                    </a:lnT>
                    <a:lnB>
                      <a:noFill/>
                    </a:lnB>
                  </a:tcPr>
                </a:tc>
                <a:tc gridSpan="2">
                  <a:txBody>
                    <a:bodyPr/>
                    <a:lstStyle/>
                    <a:p>
                      <a:pPr algn="l" fontAlgn="b"/>
                      <a:endParaRPr lang="lv-LV" sz="1800" b="1" i="0" u="none" strike="noStrike" dirty="0">
                        <a:latin typeface="Franklin Gothic Book" panose="020B0503020102020204" pitchFamily="34" charset="0"/>
                        <a:cs typeface="Times New Roman" pitchFamily="18" charset="0"/>
                      </a:endParaRPr>
                    </a:p>
                  </a:txBody>
                  <a:tcPr marL="0" marR="0" marT="0" marB="0" anchor="ctr">
                    <a:lnL>
                      <a:noFill/>
                    </a:lnL>
                    <a:lnR>
                      <a:noFill/>
                    </a:lnR>
                    <a:lnT>
                      <a:noFill/>
                    </a:lnT>
                    <a:lnB>
                      <a:noFill/>
                    </a:lnB>
                  </a:tcPr>
                </a:tc>
                <a:tc hMerge="1">
                  <a:txBody>
                    <a:bodyPr/>
                    <a:lstStyle/>
                    <a:p>
                      <a:endParaRPr lang="lv-LV"/>
                    </a:p>
                  </a:txBody>
                  <a:tcPr/>
                </a:tc>
                <a:tc rowSpan="2">
                  <a:txBody>
                    <a:bodyPr/>
                    <a:lstStyle/>
                    <a:p>
                      <a:pPr algn="r" fontAlgn="b"/>
                      <a:r>
                        <a:rPr lang="lv-LV" sz="2000" b="1" i="0" u="none" strike="noStrike" dirty="0">
                          <a:latin typeface="Franklin Gothic Book" panose="020B0503020102020204" pitchFamily="34" charset="0"/>
                          <a:cs typeface="Times New Roman" pitchFamily="18"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4"/>
                  </a:ext>
                </a:extLst>
              </a:tr>
              <a:tr h="0">
                <a:tc>
                  <a:txBody>
                    <a:bodyPr/>
                    <a:lstStyle/>
                    <a:p>
                      <a:pPr algn="ctr" fontAlgn="t"/>
                      <a:r>
                        <a:rPr lang="lv-LV" sz="2000" b="1" i="0" u="none" strike="noStrike" dirty="0">
                          <a:latin typeface="Franklin Gothic Book" panose="020B0503020102020204" pitchFamily="34" charset="0"/>
                          <a:cs typeface="Times New Roman" pitchFamily="18" charset="0"/>
                        </a:rPr>
                        <a:t>2</a:t>
                      </a:r>
                    </a:p>
                  </a:txBody>
                  <a:tcPr marL="0" marR="0" marT="0" marB="0" anchor="ctr">
                    <a:lnL>
                      <a:noFill/>
                    </a:lnL>
                    <a:lnR>
                      <a:noFill/>
                    </a:lnR>
                    <a:lnT>
                      <a:noFill/>
                    </a:lnT>
                    <a:lnB>
                      <a:noFill/>
                    </a:lnB>
                  </a:tcPr>
                </a:tc>
                <a:tc gridSpan="2">
                  <a:txBody>
                    <a:bodyPr/>
                    <a:lstStyle/>
                    <a:p>
                      <a:pPr algn="l" fontAlgn="b"/>
                      <a:r>
                        <a:rPr lang="lv-LV" sz="2000" b="1" i="0" u="sng" strike="noStrike" dirty="0">
                          <a:latin typeface="Franklin Gothic Book" panose="020B0503020102020204" pitchFamily="34" charset="0"/>
                          <a:cs typeface="Times New Roman" pitchFamily="18" charset="0"/>
                        </a:rPr>
                        <a:t>IZDEVUMI</a:t>
                      </a:r>
                    </a:p>
                  </a:txBody>
                  <a:tcPr marL="0" marR="0" marT="0" marB="0" anchor="ctr">
                    <a:lnL>
                      <a:noFill/>
                    </a:lnL>
                    <a:lnR>
                      <a:noFill/>
                    </a:lnR>
                    <a:lnT>
                      <a:noFill/>
                    </a:lnT>
                    <a:lnB>
                      <a:noFill/>
                    </a:lnB>
                  </a:tcPr>
                </a:tc>
                <a:tc hMerge="1">
                  <a:txBody>
                    <a:bodyPr/>
                    <a:lstStyle/>
                    <a:p>
                      <a:endParaRPr lang="lv-LV"/>
                    </a:p>
                  </a:txBody>
                  <a:tcPr/>
                </a:tc>
                <a:tc vMerge="1">
                  <a:txBody>
                    <a:bodyPr/>
                    <a:lstStyle/>
                    <a:p>
                      <a:endParaRPr lang="lv-LV"/>
                    </a:p>
                  </a:txBody>
                  <a:tcPr/>
                </a:tc>
                <a:extLst>
                  <a:ext uri="{0D108BD9-81ED-4DB2-BD59-A6C34878D82A}">
                    <a16:rowId xmlns:a16="http://schemas.microsoft.com/office/drawing/2014/main" val="10005"/>
                  </a:ext>
                </a:extLst>
              </a:tr>
              <a:tr h="284079">
                <a:tc>
                  <a:txBody>
                    <a:bodyPr/>
                    <a:lstStyle/>
                    <a:p>
                      <a:pPr algn="r" fontAlgn="t"/>
                      <a:r>
                        <a:rPr lang="lv-LV" sz="1800" b="0" i="0" u="none" strike="noStrike" dirty="0">
                          <a:latin typeface="Franklin Gothic Book" panose="020B0503020102020204" pitchFamily="34" charset="0"/>
                          <a:cs typeface="Times New Roman" pitchFamily="18" charset="0"/>
                        </a:rPr>
                        <a:t>2.1.</a:t>
                      </a:r>
                    </a:p>
                  </a:txBody>
                  <a:tcPr marL="0" marR="0" marT="0" marB="0" anchor="ctr">
                    <a:lnL>
                      <a:noFill/>
                    </a:lnL>
                    <a:lnR>
                      <a:noFill/>
                    </a:lnR>
                    <a:lnT>
                      <a:noFill/>
                    </a:lnT>
                    <a:lnB>
                      <a:noFill/>
                    </a:lnB>
                  </a:tcPr>
                </a:tc>
                <a:tc gridSpan="2">
                  <a:txBody>
                    <a:bodyPr/>
                    <a:lstStyle/>
                    <a:p>
                      <a:pPr algn="l" fontAlgn="b"/>
                      <a:r>
                        <a:rPr lang="lv-LV" sz="1800" b="0" i="0" u="none" strike="noStrike" dirty="0">
                          <a:latin typeface="Franklin Gothic Book" panose="020B0503020102020204" pitchFamily="34" charset="0"/>
                          <a:cs typeface="Times New Roman" pitchFamily="18" charset="0"/>
                        </a:rPr>
                        <a:t>Darba algas, nodokļi</a:t>
                      </a:r>
                    </a:p>
                  </a:txBody>
                  <a:tcPr marL="0" marR="0" marT="0" marB="0" anchor="ctr">
                    <a:lnL>
                      <a:noFill/>
                    </a:lnL>
                    <a:lnR>
                      <a:noFill/>
                    </a:lnR>
                    <a:lnT>
                      <a:noFill/>
                    </a:lnT>
                    <a:lnB>
                      <a:noFill/>
                    </a:lnB>
                  </a:tcPr>
                </a:tc>
                <a:tc hMerge="1">
                  <a:txBody>
                    <a:bodyPr/>
                    <a:lstStyle/>
                    <a:p>
                      <a:endParaRPr lang="lv-LV"/>
                    </a:p>
                  </a:txBody>
                  <a:tcPr/>
                </a:tc>
                <a:tc>
                  <a:txBody>
                    <a:bodyPr/>
                    <a:lstStyle/>
                    <a:p>
                      <a:pPr algn="ctr" fontAlgn="b"/>
                      <a:r>
                        <a:rPr lang="lv-LV" sz="1800" b="0" i="0" u="none" strike="noStrike" dirty="0">
                          <a:latin typeface="Franklin Gothic Book" panose="020B0503020102020204" pitchFamily="34" charset="0"/>
                          <a:cs typeface="Times New Roman" pitchFamily="18" charset="0"/>
                        </a:rPr>
                        <a:t>17 713</a:t>
                      </a:r>
                    </a:p>
                  </a:txBody>
                  <a:tcPr marL="0" marR="0" marT="0" marB="0" anchor="ctr">
                    <a:lnL>
                      <a:noFill/>
                    </a:lnL>
                    <a:lnR>
                      <a:noFill/>
                    </a:lnR>
                    <a:lnT>
                      <a:noFill/>
                    </a:lnT>
                    <a:lnB>
                      <a:noFill/>
                    </a:lnB>
                  </a:tcPr>
                </a:tc>
                <a:extLst>
                  <a:ext uri="{0D108BD9-81ED-4DB2-BD59-A6C34878D82A}">
                    <a16:rowId xmlns:a16="http://schemas.microsoft.com/office/drawing/2014/main" val="10006"/>
                  </a:ext>
                </a:extLst>
              </a:tr>
              <a:tr h="284079">
                <a:tc>
                  <a:txBody>
                    <a:bodyPr/>
                    <a:lstStyle/>
                    <a:p>
                      <a:pPr algn="r" fontAlgn="t"/>
                      <a:r>
                        <a:rPr lang="lv-LV" sz="1800" b="0" i="0" u="none" strike="noStrike" dirty="0">
                          <a:latin typeface="Franklin Gothic Book" panose="020B0503020102020204" pitchFamily="34" charset="0"/>
                          <a:cs typeface="Times New Roman" pitchFamily="18" charset="0"/>
                        </a:rPr>
                        <a:t>2.2.</a:t>
                      </a:r>
                    </a:p>
                  </a:txBody>
                  <a:tcPr marL="0" marR="0" marT="0" marB="0" anchor="ctr">
                    <a:lnL>
                      <a:noFill/>
                    </a:lnL>
                    <a:lnR>
                      <a:noFill/>
                    </a:lnR>
                    <a:lnT>
                      <a:noFill/>
                    </a:lnT>
                    <a:lnB>
                      <a:noFill/>
                    </a:lnB>
                  </a:tcPr>
                </a:tc>
                <a:tc gridSpan="2">
                  <a:txBody>
                    <a:bodyPr/>
                    <a:lstStyle/>
                    <a:p>
                      <a:pPr algn="l" fontAlgn="b"/>
                      <a:r>
                        <a:rPr lang="lv-LV" sz="1800" b="0" i="0" u="none" strike="noStrike" dirty="0">
                          <a:latin typeface="Franklin Gothic Book" panose="020B0503020102020204" pitchFamily="34" charset="0"/>
                          <a:cs typeface="Times New Roman" pitchFamily="18" charset="0"/>
                        </a:rPr>
                        <a:t>Līgumdarbi</a:t>
                      </a:r>
                      <a:r>
                        <a:rPr lang="lv-LV" sz="1800" b="0" i="0" u="none" strike="noStrike" baseline="0" dirty="0">
                          <a:latin typeface="Franklin Gothic Book" panose="020B0503020102020204" pitchFamily="34" charset="0"/>
                          <a:cs typeface="Times New Roman" pitchFamily="18" charset="0"/>
                        </a:rPr>
                        <a:t> – telpu uzkopšana, grāmatvedība</a:t>
                      </a:r>
                      <a:endParaRPr lang="lv-LV" sz="1800" b="0" i="0" u="none" strike="noStrike" dirty="0">
                        <a:latin typeface="Franklin Gothic Book" panose="020B0503020102020204" pitchFamily="34" charset="0"/>
                        <a:cs typeface="Times New Roman" pitchFamily="18" charset="0"/>
                      </a:endParaRPr>
                    </a:p>
                  </a:txBody>
                  <a:tcPr marL="0" marR="0" marT="0" marB="0" anchor="ctr">
                    <a:lnL>
                      <a:noFill/>
                    </a:lnL>
                    <a:lnR>
                      <a:noFill/>
                    </a:lnR>
                    <a:lnT>
                      <a:noFill/>
                    </a:lnT>
                    <a:lnB>
                      <a:noFill/>
                    </a:lnB>
                  </a:tcPr>
                </a:tc>
                <a:tc hMerge="1">
                  <a:txBody>
                    <a:bodyPr/>
                    <a:lstStyle/>
                    <a:p>
                      <a:endParaRPr lang="lv-LV"/>
                    </a:p>
                  </a:txBody>
                  <a:tcPr/>
                </a:tc>
                <a:tc>
                  <a:txBody>
                    <a:bodyPr/>
                    <a:lstStyle/>
                    <a:p>
                      <a:pPr algn="ctr" fontAlgn="b"/>
                      <a:r>
                        <a:rPr lang="lv-LV" sz="1800" b="0" i="0" u="none" strike="noStrike" dirty="0">
                          <a:latin typeface="Franklin Gothic Book" panose="020B0503020102020204" pitchFamily="34" charset="0"/>
                          <a:cs typeface="Times New Roman" pitchFamily="18" charset="0"/>
                        </a:rPr>
                        <a:t>880</a:t>
                      </a:r>
                    </a:p>
                  </a:txBody>
                  <a:tcPr marL="0" marR="0" marT="0" marB="0" anchor="ctr">
                    <a:lnL>
                      <a:noFill/>
                    </a:lnL>
                    <a:lnR>
                      <a:noFill/>
                    </a:lnR>
                    <a:lnT>
                      <a:noFill/>
                    </a:lnT>
                    <a:lnB>
                      <a:noFill/>
                    </a:lnB>
                  </a:tcPr>
                </a:tc>
                <a:extLst>
                  <a:ext uri="{0D108BD9-81ED-4DB2-BD59-A6C34878D82A}">
                    <a16:rowId xmlns:a16="http://schemas.microsoft.com/office/drawing/2014/main" val="10007"/>
                  </a:ext>
                </a:extLst>
              </a:tr>
              <a:tr h="284079">
                <a:tc>
                  <a:txBody>
                    <a:bodyPr/>
                    <a:lstStyle/>
                    <a:p>
                      <a:pPr algn="r" fontAlgn="t"/>
                      <a:r>
                        <a:rPr lang="lv-LV" sz="1800" b="0" i="0" u="none" strike="noStrike" dirty="0">
                          <a:latin typeface="Franklin Gothic Book" panose="020B0503020102020204" pitchFamily="34" charset="0"/>
                          <a:cs typeface="Times New Roman" pitchFamily="18" charset="0"/>
                        </a:rPr>
                        <a:t>2.3.</a:t>
                      </a:r>
                    </a:p>
                  </a:txBody>
                  <a:tcPr marL="0" marR="0" marT="0" marB="0" anchor="ctr">
                    <a:lnL>
                      <a:noFill/>
                    </a:lnL>
                    <a:lnR>
                      <a:noFill/>
                    </a:lnR>
                    <a:lnT>
                      <a:noFill/>
                    </a:lnT>
                    <a:lnB>
                      <a:noFill/>
                    </a:lnB>
                  </a:tcPr>
                </a:tc>
                <a:tc gridSpan="2">
                  <a:txBody>
                    <a:bodyPr/>
                    <a:lstStyle/>
                    <a:p>
                      <a:pPr algn="l" fontAlgn="b"/>
                      <a:r>
                        <a:rPr lang="lv-LV" sz="1800" b="0" i="0" u="none" strike="noStrike" dirty="0">
                          <a:latin typeface="Franklin Gothic Book" panose="020B0503020102020204" pitchFamily="34" charset="0"/>
                          <a:cs typeface="Times New Roman" pitchFamily="18" charset="0"/>
                        </a:rPr>
                        <a:t>Biroja izdevumi (kanc. preces, tehnikas</a:t>
                      </a:r>
                      <a:r>
                        <a:rPr lang="lv-LV" sz="1800" b="0" i="0" u="none" strike="noStrike" baseline="0" dirty="0">
                          <a:latin typeface="Franklin Gothic Book" panose="020B0503020102020204" pitchFamily="34" charset="0"/>
                          <a:cs typeface="Times New Roman" pitchFamily="18" charset="0"/>
                        </a:rPr>
                        <a:t> uzt.)</a:t>
                      </a:r>
                      <a:endParaRPr lang="lv-LV" sz="1800" b="0" i="0" u="none" strike="noStrike" dirty="0">
                        <a:latin typeface="Franklin Gothic Book" panose="020B0503020102020204" pitchFamily="34" charset="0"/>
                        <a:cs typeface="Times New Roman" pitchFamily="18" charset="0"/>
                      </a:endParaRPr>
                    </a:p>
                  </a:txBody>
                  <a:tcPr marL="0" marR="0" marT="0" marB="0" anchor="ctr">
                    <a:lnL>
                      <a:noFill/>
                    </a:lnL>
                    <a:lnR>
                      <a:noFill/>
                    </a:lnR>
                    <a:lnT>
                      <a:noFill/>
                    </a:lnT>
                    <a:lnB>
                      <a:noFill/>
                    </a:lnB>
                  </a:tcPr>
                </a:tc>
                <a:tc hMerge="1">
                  <a:txBody>
                    <a:bodyPr/>
                    <a:lstStyle/>
                    <a:p>
                      <a:endParaRPr lang="lv-LV"/>
                    </a:p>
                  </a:txBody>
                  <a:tcPr/>
                </a:tc>
                <a:tc>
                  <a:txBody>
                    <a:bodyPr/>
                    <a:lstStyle/>
                    <a:p>
                      <a:pPr algn="ctr" fontAlgn="b"/>
                      <a:r>
                        <a:rPr lang="lv-LV" sz="1800" b="0" i="0" u="none" strike="noStrike" dirty="0">
                          <a:latin typeface="Franklin Gothic Book" panose="020B0503020102020204" pitchFamily="34" charset="0"/>
                          <a:cs typeface="Times New Roman" pitchFamily="18" charset="0"/>
                        </a:rPr>
                        <a:t>1006</a:t>
                      </a:r>
                    </a:p>
                  </a:txBody>
                  <a:tcPr marL="0" marR="0" marT="0" marB="0" anchor="ctr">
                    <a:lnL>
                      <a:noFill/>
                    </a:lnL>
                    <a:lnR>
                      <a:noFill/>
                    </a:lnR>
                    <a:lnT>
                      <a:noFill/>
                    </a:lnT>
                    <a:lnB>
                      <a:noFill/>
                    </a:lnB>
                  </a:tcPr>
                </a:tc>
                <a:extLst>
                  <a:ext uri="{0D108BD9-81ED-4DB2-BD59-A6C34878D82A}">
                    <a16:rowId xmlns:a16="http://schemas.microsoft.com/office/drawing/2014/main" val="10008"/>
                  </a:ext>
                </a:extLst>
              </a:tr>
              <a:tr h="284079">
                <a:tc>
                  <a:txBody>
                    <a:bodyPr/>
                    <a:lstStyle/>
                    <a:p>
                      <a:pPr algn="r" fontAlgn="t"/>
                      <a:r>
                        <a:rPr lang="lv-LV" sz="1800" b="0" i="0" u="none" strike="noStrike" dirty="0">
                          <a:latin typeface="Franklin Gothic Book" panose="020B0503020102020204" pitchFamily="34" charset="0"/>
                          <a:cs typeface="Times New Roman" pitchFamily="18" charset="0"/>
                        </a:rPr>
                        <a:t>2.4.</a:t>
                      </a:r>
                    </a:p>
                  </a:txBody>
                  <a:tcPr marL="0" marR="0" marT="0" marB="0" anchor="ctr">
                    <a:lnL>
                      <a:noFill/>
                    </a:lnL>
                    <a:lnR>
                      <a:noFill/>
                    </a:lnR>
                    <a:lnT>
                      <a:noFill/>
                    </a:lnT>
                    <a:lnB>
                      <a:noFill/>
                    </a:lnB>
                  </a:tcPr>
                </a:tc>
                <a:tc gridSpan="2">
                  <a:txBody>
                    <a:bodyPr/>
                    <a:lstStyle/>
                    <a:p>
                      <a:pPr algn="l" fontAlgn="b"/>
                      <a:r>
                        <a:rPr lang="lv-LV" sz="1800" b="0" i="0" u="none" strike="noStrike" dirty="0">
                          <a:latin typeface="Franklin Gothic Book" panose="020B0503020102020204" pitchFamily="34" charset="0"/>
                          <a:cs typeface="Times New Roman" pitchFamily="18" charset="0"/>
                        </a:rPr>
                        <a:t>Sakaru izdevumi, internets, mājas lapa</a:t>
                      </a:r>
                    </a:p>
                  </a:txBody>
                  <a:tcPr marL="0" marR="0" marT="0" marB="0" anchor="ctr">
                    <a:lnL>
                      <a:noFill/>
                    </a:lnL>
                    <a:lnR>
                      <a:noFill/>
                    </a:lnR>
                    <a:lnT>
                      <a:noFill/>
                    </a:lnT>
                    <a:lnB>
                      <a:noFill/>
                    </a:lnB>
                  </a:tcPr>
                </a:tc>
                <a:tc hMerge="1">
                  <a:txBody>
                    <a:bodyPr/>
                    <a:lstStyle/>
                    <a:p>
                      <a:endParaRPr lang="lv-LV"/>
                    </a:p>
                  </a:txBody>
                  <a:tcPr/>
                </a:tc>
                <a:tc>
                  <a:txBody>
                    <a:bodyPr/>
                    <a:lstStyle/>
                    <a:p>
                      <a:pPr algn="ctr" fontAlgn="b"/>
                      <a:r>
                        <a:rPr lang="lv-LV" sz="1800" b="0" i="0" u="none" strike="noStrike" dirty="0">
                          <a:latin typeface="Franklin Gothic Book" panose="020B0503020102020204" pitchFamily="34" charset="0"/>
                          <a:cs typeface="Times New Roman" pitchFamily="18" charset="0"/>
                        </a:rPr>
                        <a:t>575</a:t>
                      </a:r>
                    </a:p>
                  </a:txBody>
                  <a:tcPr marL="0" marR="0" marT="0" marB="0" anchor="ctr">
                    <a:lnL>
                      <a:noFill/>
                    </a:lnL>
                    <a:lnR>
                      <a:noFill/>
                    </a:lnR>
                    <a:lnT>
                      <a:noFill/>
                    </a:lnT>
                    <a:lnB>
                      <a:noFill/>
                    </a:lnB>
                  </a:tcPr>
                </a:tc>
                <a:extLst>
                  <a:ext uri="{0D108BD9-81ED-4DB2-BD59-A6C34878D82A}">
                    <a16:rowId xmlns:a16="http://schemas.microsoft.com/office/drawing/2014/main" val="10009"/>
                  </a:ext>
                </a:extLst>
              </a:tr>
              <a:tr h="284079">
                <a:tc>
                  <a:txBody>
                    <a:bodyPr/>
                    <a:lstStyle/>
                    <a:p>
                      <a:pPr algn="r" fontAlgn="t"/>
                      <a:r>
                        <a:rPr lang="lv-LV" sz="1800" b="0" i="0" u="none" strike="noStrike" dirty="0">
                          <a:latin typeface="Franklin Gothic Book" panose="020B0503020102020204" pitchFamily="34" charset="0"/>
                          <a:cs typeface="Times New Roman" pitchFamily="18" charset="0"/>
                        </a:rPr>
                        <a:t>2.5.</a:t>
                      </a:r>
                    </a:p>
                  </a:txBody>
                  <a:tcPr marL="0" marR="0" marT="0" marB="0" anchor="ctr">
                    <a:lnL>
                      <a:noFill/>
                    </a:lnL>
                    <a:lnR>
                      <a:noFill/>
                    </a:lnR>
                    <a:lnT>
                      <a:noFill/>
                    </a:lnT>
                    <a:lnB>
                      <a:noFill/>
                    </a:lnB>
                  </a:tcPr>
                </a:tc>
                <a:tc gridSpan="2">
                  <a:txBody>
                    <a:bodyPr/>
                    <a:lstStyle/>
                    <a:p>
                      <a:pPr algn="l" fontAlgn="b"/>
                      <a:r>
                        <a:rPr lang="lv-LV" sz="1800" b="0" i="0" u="none" strike="noStrike" dirty="0">
                          <a:latin typeface="Franklin Gothic Book" panose="020B0503020102020204" pitchFamily="34" charset="0"/>
                          <a:cs typeface="Times New Roman" pitchFamily="18" charset="0"/>
                        </a:rPr>
                        <a:t>Telpu īre, komunālie maksājumi</a:t>
                      </a:r>
                    </a:p>
                  </a:txBody>
                  <a:tcPr marL="0" marR="0" marT="0" marB="0" anchor="ctr">
                    <a:lnL>
                      <a:noFill/>
                    </a:lnL>
                    <a:lnR>
                      <a:noFill/>
                    </a:lnR>
                    <a:lnT>
                      <a:noFill/>
                    </a:lnT>
                    <a:lnB>
                      <a:noFill/>
                    </a:lnB>
                  </a:tcPr>
                </a:tc>
                <a:tc hMerge="1">
                  <a:txBody>
                    <a:bodyPr/>
                    <a:lstStyle/>
                    <a:p>
                      <a:endParaRPr lang="lv-LV"/>
                    </a:p>
                  </a:txBody>
                  <a:tcPr/>
                </a:tc>
                <a:tc>
                  <a:txBody>
                    <a:bodyPr/>
                    <a:lstStyle/>
                    <a:p>
                      <a:pPr algn="ctr" fontAlgn="b"/>
                      <a:r>
                        <a:rPr lang="lv-LV" sz="1800" b="0" i="0" u="none" strike="noStrike" dirty="0">
                          <a:latin typeface="Franklin Gothic Book" panose="020B0503020102020204" pitchFamily="34" charset="0"/>
                          <a:cs typeface="Times New Roman" pitchFamily="18" charset="0"/>
                        </a:rPr>
                        <a:t>4 236</a:t>
                      </a:r>
                    </a:p>
                  </a:txBody>
                  <a:tcPr marL="0" marR="0" marT="0" marB="0" anchor="ctr">
                    <a:lnL>
                      <a:noFill/>
                    </a:lnL>
                    <a:lnR>
                      <a:noFill/>
                    </a:lnR>
                    <a:lnT>
                      <a:noFill/>
                    </a:lnT>
                    <a:lnB>
                      <a:noFill/>
                    </a:lnB>
                  </a:tcPr>
                </a:tc>
                <a:extLst>
                  <a:ext uri="{0D108BD9-81ED-4DB2-BD59-A6C34878D82A}">
                    <a16:rowId xmlns:a16="http://schemas.microsoft.com/office/drawing/2014/main" val="10010"/>
                  </a:ext>
                </a:extLst>
              </a:tr>
              <a:tr h="284079">
                <a:tc>
                  <a:txBody>
                    <a:bodyPr/>
                    <a:lstStyle/>
                    <a:p>
                      <a:pPr algn="r" fontAlgn="t"/>
                      <a:r>
                        <a:rPr lang="lv-LV" sz="1800" b="0" i="0" u="none" strike="noStrike" dirty="0">
                          <a:latin typeface="Franklin Gothic Book" panose="020B0503020102020204" pitchFamily="34" charset="0"/>
                          <a:cs typeface="Times New Roman" pitchFamily="18" charset="0"/>
                        </a:rPr>
                        <a:t>2.6.</a:t>
                      </a:r>
                    </a:p>
                  </a:txBody>
                  <a:tcPr marL="0" marR="0" marT="0" marB="0" anchor="ctr">
                    <a:lnL>
                      <a:noFill/>
                    </a:lnL>
                    <a:lnR>
                      <a:noFill/>
                    </a:lnR>
                    <a:lnT>
                      <a:noFill/>
                    </a:lnT>
                    <a:lnB>
                      <a:noFill/>
                    </a:lnB>
                  </a:tcPr>
                </a:tc>
                <a:tc gridSpan="2">
                  <a:txBody>
                    <a:bodyPr/>
                    <a:lstStyle/>
                    <a:p>
                      <a:pPr algn="l" fontAlgn="b"/>
                      <a:r>
                        <a:rPr lang="lv-LV" sz="1800" b="0" i="0" u="none" strike="noStrike" dirty="0">
                          <a:latin typeface="Franklin Gothic Book" panose="020B0503020102020204" pitchFamily="34" charset="0"/>
                          <a:cs typeface="Times New Roman" pitchFamily="18" charset="0"/>
                        </a:rPr>
                        <a:t>Bankas pakalpojumi</a:t>
                      </a:r>
                    </a:p>
                  </a:txBody>
                  <a:tcPr marL="0" marR="0" marT="0" marB="0" anchor="ctr">
                    <a:lnL>
                      <a:noFill/>
                    </a:lnL>
                    <a:lnR>
                      <a:noFill/>
                    </a:lnR>
                    <a:lnT>
                      <a:noFill/>
                    </a:lnT>
                    <a:lnB>
                      <a:noFill/>
                    </a:lnB>
                  </a:tcPr>
                </a:tc>
                <a:tc hMerge="1">
                  <a:txBody>
                    <a:bodyPr/>
                    <a:lstStyle/>
                    <a:p>
                      <a:endParaRPr lang="lv-LV"/>
                    </a:p>
                  </a:txBody>
                  <a:tcPr/>
                </a:tc>
                <a:tc>
                  <a:txBody>
                    <a:bodyPr/>
                    <a:lstStyle/>
                    <a:p>
                      <a:pPr algn="ctr" fontAlgn="b"/>
                      <a:r>
                        <a:rPr lang="lv-LV" sz="1800" b="0" i="0" u="none" strike="noStrike" dirty="0">
                          <a:latin typeface="Franklin Gothic Book" panose="020B0503020102020204" pitchFamily="34" charset="0"/>
                          <a:cs typeface="Times New Roman" pitchFamily="18" charset="0"/>
                        </a:rPr>
                        <a:t>120</a:t>
                      </a:r>
                    </a:p>
                  </a:txBody>
                  <a:tcPr marL="0" marR="0" marT="0" marB="0" anchor="ctr">
                    <a:lnL>
                      <a:noFill/>
                    </a:lnL>
                    <a:lnR>
                      <a:noFill/>
                    </a:lnR>
                    <a:lnT>
                      <a:noFill/>
                    </a:lnT>
                    <a:lnB>
                      <a:noFill/>
                    </a:lnB>
                  </a:tcPr>
                </a:tc>
                <a:extLst>
                  <a:ext uri="{0D108BD9-81ED-4DB2-BD59-A6C34878D82A}">
                    <a16:rowId xmlns:a16="http://schemas.microsoft.com/office/drawing/2014/main" val="10011"/>
                  </a:ext>
                </a:extLst>
              </a:tr>
              <a:tr h="276148">
                <a:tc>
                  <a:txBody>
                    <a:bodyPr/>
                    <a:lstStyle/>
                    <a:p>
                      <a:pPr algn="r" fontAlgn="t"/>
                      <a:r>
                        <a:rPr lang="lv-LV" sz="1800" b="0" i="0" u="none" strike="noStrike" dirty="0">
                          <a:latin typeface="Franklin Gothic Book" panose="020B0503020102020204" pitchFamily="34" charset="0"/>
                          <a:cs typeface="Times New Roman" pitchFamily="18" charset="0"/>
                        </a:rPr>
                        <a:t>2.7.</a:t>
                      </a:r>
                    </a:p>
                  </a:txBody>
                  <a:tcPr marL="0" marR="0" marT="0" marB="0" anchor="ctr">
                    <a:lnL>
                      <a:noFill/>
                    </a:lnL>
                    <a:lnR>
                      <a:noFill/>
                    </a:lnR>
                    <a:lnT>
                      <a:noFill/>
                    </a:lnT>
                    <a:lnB>
                      <a:noFill/>
                    </a:lnB>
                  </a:tcPr>
                </a:tc>
                <a:tc gridSpan="2">
                  <a:txBody>
                    <a:bodyPr/>
                    <a:lstStyle/>
                    <a:p>
                      <a:pPr algn="l" fontAlgn="b"/>
                      <a:r>
                        <a:rPr lang="lv-LV" sz="1800" b="0" i="0" u="none" strike="noStrike" dirty="0">
                          <a:latin typeface="Franklin Gothic Book" panose="020B0503020102020204" pitchFamily="34" charset="0"/>
                          <a:cs typeface="Times New Roman" pitchFamily="18" charset="0"/>
                        </a:rPr>
                        <a:t>Biedra naudas LDDK, LTRK</a:t>
                      </a:r>
                    </a:p>
                  </a:txBody>
                  <a:tcPr marL="0" marR="0" marT="0" marB="0" anchor="ctr">
                    <a:lnL>
                      <a:noFill/>
                    </a:lnL>
                    <a:lnR>
                      <a:noFill/>
                    </a:lnR>
                    <a:lnT>
                      <a:noFill/>
                    </a:lnT>
                    <a:lnB>
                      <a:noFill/>
                    </a:lnB>
                  </a:tcPr>
                </a:tc>
                <a:tc hMerge="1">
                  <a:txBody>
                    <a:bodyPr/>
                    <a:lstStyle/>
                    <a:p>
                      <a:endParaRPr lang="lv-LV"/>
                    </a:p>
                  </a:txBody>
                  <a:tcPr/>
                </a:tc>
                <a:tc>
                  <a:txBody>
                    <a:bodyPr/>
                    <a:lstStyle/>
                    <a:p>
                      <a:pPr algn="ctr" fontAlgn="b"/>
                      <a:r>
                        <a:rPr lang="lv-LV" sz="1800" b="0" i="0" u="none" strike="noStrike" dirty="0">
                          <a:latin typeface="Franklin Gothic Book" panose="020B0503020102020204" pitchFamily="34" charset="0"/>
                          <a:cs typeface="Times New Roman" pitchFamily="18" charset="0"/>
                        </a:rPr>
                        <a:t>1 300</a:t>
                      </a:r>
                    </a:p>
                  </a:txBody>
                  <a:tcPr marL="0" marR="0" marT="0" marB="0" anchor="ctr">
                    <a:lnL>
                      <a:noFill/>
                    </a:lnL>
                    <a:lnR>
                      <a:noFill/>
                    </a:lnR>
                    <a:lnT>
                      <a:noFill/>
                    </a:lnT>
                    <a:lnB>
                      <a:noFill/>
                    </a:lnB>
                  </a:tcPr>
                </a:tc>
                <a:extLst>
                  <a:ext uri="{0D108BD9-81ED-4DB2-BD59-A6C34878D82A}">
                    <a16:rowId xmlns:a16="http://schemas.microsoft.com/office/drawing/2014/main" val="10012"/>
                  </a:ext>
                </a:extLst>
              </a:tr>
              <a:tr h="327259">
                <a:tc>
                  <a:txBody>
                    <a:bodyPr/>
                    <a:lstStyle/>
                    <a:p>
                      <a:pPr algn="r" fontAlgn="t"/>
                      <a:r>
                        <a:rPr lang="lv-LV" sz="1800" b="0" i="0" u="none" strike="noStrike" dirty="0">
                          <a:latin typeface="Franklin Gothic Book" panose="020B0503020102020204" pitchFamily="34" charset="0"/>
                          <a:cs typeface="Times New Roman" pitchFamily="18" charset="0"/>
                        </a:rPr>
                        <a:t>2.8.</a:t>
                      </a:r>
                    </a:p>
                  </a:txBody>
                  <a:tcPr marL="0" marR="0" marT="0" marB="0" anchor="ctr">
                    <a:lnL>
                      <a:noFill/>
                    </a:lnL>
                    <a:lnR>
                      <a:noFill/>
                    </a:lnR>
                    <a:lnT>
                      <a:noFill/>
                    </a:lnT>
                    <a:lnB>
                      <a:noFill/>
                    </a:lnB>
                  </a:tcPr>
                </a:tc>
                <a:tc>
                  <a:txBody>
                    <a:bodyPr/>
                    <a:lstStyle/>
                    <a:p>
                      <a:pPr algn="l" fontAlgn="b"/>
                      <a:endParaRPr lang="lv-LV" sz="1800" b="0" i="0" u="none" strike="noStrike">
                        <a:latin typeface="Franklin Gothic Book" panose="020B0503020102020204" pitchFamily="34" charset="0"/>
                        <a:cs typeface="Times New Roman" pitchFamily="18" charset="0"/>
                      </a:endParaRPr>
                    </a:p>
                  </a:txBody>
                  <a:tcPr marL="0" marR="0" marT="0" marB="0" anchor="ctr">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lv-LV" sz="1800" b="0" i="0" u="none" strike="noStrike" dirty="0">
                          <a:latin typeface="Franklin Gothic Book" panose="020B0503020102020204" pitchFamily="34" charset="0"/>
                          <a:cs typeface="Times New Roman" pitchFamily="18" charset="0"/>
                        </a:rPr>
                        <a:t>Reprezentācijas izdevumi</a:t>
                      </a:r>
                    </a:p>
                  </a:txBody>
                  <a:tcPr marL="0" marR="0" marT="0" marB="0" anchor="ctr">
                    <a:lnL>
                      <a:noFill/>
                    </a:lnL>
                    <a:lnR>
                      <a:noFill/>
                    </a:lnR>
                    <a:lnT>
                      <a:noFill/>
                    </a:lnT>
                    <a:lnB>
                      <a:noFill/>
                    </a:lnB>
                  </a:tcPr>
                </a:tc>
                <a:tc>
                  <a:txBody>
                    <a:bodyPr/>
                    <a:lstStyle/>
                    <a:p>
                      <a:pPr algn="ctr" fontAlgn="b"/>
                      <a:r>
                        <a:rPr lang="lv-LV" sz="1800" b="0" i="0" u="none" strike="noStrike" baseline="0" dirty="0">
                          <a:latin typeface="Franklin Gothic Book" panose="020B0503020102020204" pitchFamily="34" charset="0"/>
                          <a:cs typeface="Times New Roman" pitchFamily="18" charset="0"/>
                        </a:rPr>
                        <a:t>700</a:t>
                      </a:r>
                      <a:endParaRPr lang="lv-LV" sz="1800" b="0" i="0" u="none" strike="noStrike" dirty="0">
                        <a:latin typeface="Franklin Gothic Book" panose="020B0503020102020204" pitchFamily="34" charset="0"/>
                        <a:cs typeface="Times New Roman"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13"/>
                  </a:ext>
                </a:extLst>
              </a:tr>
              <a:tr h="327259">
                <a:tc>
                  <a:txBody>
                    <a:bodyPr/>
                    <a:lstStyle/>
                    <a:p>
                      <a:pPr algn="r" fontAlgn="t"/>
                      <a:r>
                        <a:rPr lang="lv-LV" sz="1800" b="0" i="0" u="none" strike="noStrike" dirty="0">
                          <a:latin typeface="Franklin Gothic Book" panose="020B0503020102020204" pitchFamily="34" charset="0"/>
                          <a:cs typeface="Times New Roman" pitchFamily="18" charset="0"/>
                        </a:rPr>
                        <a:t>2.9.</a:t>
                      </a:r>
                    </a:p>
                  </a:txBody>
                  <a:tcPr marL="0" marR="0" marT="0" marB="0" anchor="ctr">
                    <a:lnL>
                      <a:noFill/>
                    </a:lnL>
                    <a:lnR>
                      <a:noFill/>
                    </a:lnR>
                    <a:lnT>
                      <a:noFill/>
                    </a:lnT>
                    <a:lnB>
                      <a:noFill/>
                    </a:lnB>
                  </a:tcPr>
                </a:tc>
                <a:tc>
                  <a:txBody>
                    <a:bodyPr/>
                    <a:lstStyle/>
                    <a:p>
                      <a:pPr algn="l" fontAlgn="b"/>
                      <a:endParaRPr lang="lv-LV" sz="1800" b="0" i="0" u="none" strike="noStrike" dirty="0">
                        <a:latin typeface="Franklin Gothic Book" panose="020B0503020102020204" pitchFamily="34" charset="0"/>
                        <a:cs typeface="Times New Roman" pitchFamily="18" charset="0"/>
                      </a:endParaRPr>
                    </a:p>
                  </a:txBody>
                  <a:tcPr marL="0" marR="0" marT="0" marB="0" anchor="ctr">
                    <a:lnL>
                      <a:noFill/>
                    </a:lnL>
                    <a:lnR>
                      <a:noFill/>
                    </a:lnR>
                    <a:lnT>
                      <a:noFill/>
                    </a:lnT>
                    <a:lnB>
                      <a:noFill/>
                    </a:lnB>
                  </a:tcPr>
                </a:tc>
                <a:tc>
                  <a:txBody>
                    <a:bodyPr/>
                    <a:lstStyle/>
                    <a:p>
                      <a:pPr algn="l" fontAlgn="b"/>
                      <a:r>
                        <a:rPr lang="lv-LV" sz="1800" b="0" i="0" u="none" strike="noStrike" dirty="0">
                          <a:latin typeface="Franklin Gothic Book" panose="020B0503020102020204" pitchFamily="34" charset="0"/>
                          <a:cs typeface="Times New Roman" pitchFamily="18" charset="0"/>
                        </a:rPr>
                        <a:t>ESF projektu</a:t>
                      </a:r>
                      <a:r>
                        <a:rPr lang="lv-LV" sz="1800" b="0" i="0" u="none" strike="noStrike" baseline="0" dirty="0">
                          <a:latin typeface="Franklin Gothic Book" panose="020B0503020102020204" pitchFamily="34" charset="0"/>
                          <a:cs typeface="Times New Roman" pitchFamily="18" charset="0"/>
                        </a:rPr>
                        <a:t> līdzfinansējums</a:t>
                      </a:r>
                      <a:endParaRPr lang="lv-LV" sz="1800" b="0" i="0" u="none" strike="noStrike" dirty="0">
                        <a:latin typeface="Franklin Gothic Book" panose="020B0503020102020204" pitchFamily="34" charset="0"/>
                        <a:cs typeface="Times New Roman" pitchFamily="18" charset="0"/>
                      </a:endParaRPr>
                    </a:p>
                  </a:txBody>
                  <a:tcPr marL="0" marR="0" marT="0" marB="0" anchor="ctr">
                    <a:lnL>
                      <a:noFill/>
                    </a:lnL>
                    <a:lnR>
                      <a:noFill/>
                    </a:lnR>
                    <a:lnT>
                      <a:noFill/>
                    </a:lnT>
                    <a:lnB>
                      <a:noFill/>
                    </a:lnB>
                  </a:tcPr>
                </a:tc>
                <a:tc>
                  <a:txBody>
                    <a:bodyPr/>
                    <a:lstStyle/>
                    <a:p>
                      <a:pPr algn="ctr" fontAlgn="b"/>
                      <a:r>
                        <a:rPr lang="lv-LV" sz="1800" b="0" i="0" u="none" strike="noStrike" baseline="0" dirty="0">
                          <a:latin typeface="Franklin Gothic Book" panose="020B0503020102020204" pitchFamily="34" charset="0"/>
                          <a:cs typeface="Times New Roman" pitchFamily="18" charset="0"/>
                        </a:rPr>
                        <a:t>15 150</a:t>
                      </a:r>
                      <a:endParaRPr lang="lv-LV" sz="1800" b="0" i="0" u="none" strike="noStrike" dirty="0">
                        <a:latin typeface="Franklin Gothic Book" panose="020B0503020102020204" pitchFamily="34" charset="0"/>
                        <a:cs typeface="Times New Roman"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0014"/>
                  </a:ext>
                </a:extLst>
              </a:tr>
              <a:tr h="284079">
                <a:tc>
                  <a:txBody>
                    <a:bodyPr/>
                    <a:lstStyle/>
                    <a:p>
                      <a:pPr algn="r" fontAlgn="t"/>
                      <a:r>
                        <a:rPr lang="lv-LV" sz="1800" b="0" i="0" u="none" strike="noStrike" dirty="0">
                          <a:latin typeface="Franklin Gothic Book" panose="020B0503020102020204" pitchFamily="34" charset="0"/>
                          <a:cs typeface="Times New Roman" pitchFamily="18" charset="0"/>
                        </a:rPr>
                        <a:t>2.10.</a:t>
                      </a:r>
                    </a:p>
                  </a:txBody>
                  <a:tcPr marL="0" marR="0" marT="0" marB="0" anchor="ctr">
                    <a:lnL>
                      <a:noFill/>
                    </a:lnL>
                    <a:lnR>
                      <a:noFill/>
                    </a:lnR>
                    <a:lnT>
                      <a:noFill/>
                    </a:lnT>
                    <a:lnB>
                      <a:noFill/>
                    </a:lnB>
                  </a:tcPr>
                </a:tc>
                <a:tc gridSpan="2">
                  <a:txBody>
                    <a:bodyPr/>
                    <a:lstStyle/>
                    <a:p>
                      <a:pPr algn="l" fontAlgn="b"/>
                      <a:r>
                        <a:rPr lang="lv-LV" sz="1800" b="0" i="0" u="none" strike="noStrike" dirty="0">
                          <a:latin typeface="Franklin Gothic Book" panose="020B0503020102020204" pitchFamily="34" charset="0"/>
                          <a:cs typeface="Times New Roman" pitchFamily="18" charset="0"/>
                        </a:rPr>
                        <a:t> Biroja aprīkojums </a:t>
                      </a:r>
                    </a:p>
                  </a:txBody>
                  <a:tcPr marL="0" marR="0" marT="0" marB="0" anchor="ctr">
                    <a:lnL>
                      <a:noFill/>
                    </a:lnL>
                    <a:lnR>
                      <a:noFill/>
                    </a:lnR>
                    <a:lnT>
                      <a:noFill/>
                    </a:lnT>
                    <a:lnB>
                      <a:noFill/>
                    </a:lnB>
                  </a:tcPr>
                </a:tc>
                <a:tc hMerge="1">
                  <a:txBody>
                    <a:bodyPr/>
                    <a:lstStyle/>
                    <a:p>
                      <a:endParaRPr lang="lv-LV" dirty="0"/>
                    </a:p>
                  </a:txBody>
                  <a:tcPr/>
                </a:tc>
                <a:tc>
                  <a:txBody>
                    <a:bodyPr/>
                    <a:lstStyle/>
                    <a:p>
                      <a:pPr algn="ctr" fontAlgn="b"/>
                      <a:r>
                        <a:rPr lang="lv-LV" sz="1800" b="0" i="0" u="none" strike="noStrike" dirty="0">
                          <a:latin typeface="Franklin Gothic Book" panose="020B0503020102020204" pitchFamily="34" charset="0"/>
                          <a:cs typeface="Times New Roman" pitchFamily="18" charset="0"/>
                        </a:rPr>
                        <a:t>2500</a:t>
                      </a:r>
                    </a:p>
                  </a:txBody>
                  <a:tcPr marL="0" marR="0" marT="0" marB="0" anchor="ctr">
                    <a:lnL>
                      <a:noFill/>
                    </a:lnL>
                    <a:lnR>
                      <a:noFill/>
                    </a:lnR>
                    <a:lnT>
                      <a:noFill/>
                    </a:lnT>
                    <a:lnB w="12700" cap="flat" cmpd="sng" algn="ctr">
                      <a:noFill/>
                      <a:prstDash val="solid"/>
                      <a:round/>
                      <a:headEnd type="none" w="med" len="med"/>
                      <a:tailEnd type="none" w="med" len="med"/>
                    </a:lnB>
                  </a:tcPr>
                </a:tc>
                <a:extLst>
                  <a:ext uri="{0D108BD9-81ED-4DB2-BD59-A6C34878D82A}">
                    <a16:rowId xmlns:a16="http://schemas.microsoft.com/office/drawing/2014/main" val="10015"/>
                  </a:ext>
                </a:extLst>
              </a:tr>
              <a:tr h="284079">
                <a:tc>
                  <a:txBody>
                    <a:bodyPr/>
                    <a:lstStyle/>
                    <a:p>
                      <a:pPr algn="r" fontAlgn="t"/>
                      <a:r>
                        <a:rPr lang="lv-LV" sz="1800" b="0" i="0" u="none" strike="noStrike" dirty="0">
                          <a:latin typeface="Franklin Gothic Book" panose="020B0503020102020204" pitchFamily="34" charset="0"/>
                          <a:cs typeface="Times New Roman" pitchFamily="18" charset="0"/>
                        </a:rPr>
                        <a:t>2.11.</a:t>
                      </a:r>
                    </a:p>
                  </a:txBody>
                  <a:tcPr marL="0" marR="0" marT="0" marB="0" anchor="ctr">
                    <a:lnL>
                      <a:noFill/>
                    </a:lnL>
                    <a:lnR>
                      <a:noFill/>
                    </a:lnR>
                    <a:lnT>
                      <a:noFill/>
                    </a:lnT>
                    <a:lnB>
                      <a:noFill/>
                    </a:lnB>
                  </a:tcPr>
                </a:tc>
                <a:tc gridSpan="2">
                  <a:txBody>
                    <a:bodyPr/>
                    <a:lstStyle/>
                    <a:p>
                      <a:pPr algn="l" fontAlgn="b"/>
                      <a:r>
                        <a:rPr lang="lv-LV" sz="1800" b="0" i="0" u="none" strike="noStrike" dirty="0">
                          <a:latin typeface="Franklin Gothic Book" panose="020B0503020102020204" pitchFamily="34" charset="0"/>
                          <a:cs typeface="Times New Roman" pitchFamily="18" charset="0"/>
                        </a:rPr>
                        <a:t> Citi</a:t>
                      </a:r>
                    </a:p>
                  </a:txBody>
                  <a:tcPr marL="0" marR="0" marT="0" marB="0" anchor="ctr">
                    <a:lnL>
                      <a:noFill/>
                    </a:lnL>
                    <a:lnR>
                      <a:noFill/>
                    </a:lnR>
                    <a:lnT>
                      <a:noFill/>
                    </a:lnT>
                    <a:lnB>
                      <a:noFill/>
                    </a:lnB>
                  </a:tcPr>
                </a:tc>
                <a:tc hMerge="1">
                  <a:txBody>
                    <a:bodyPr/>
                    <a:lstStyle/>
                    <a:p>
                      <a:endParaRPr lang="lv-LV" dirty="0"/>
                    </a:p>
                  </a:txBody>
                  <a:tcPr/>
                </a:tc>
                <a:tc>
                  <a:txBody>
                    <a:bodyPr/>
                    <a:lstStyle/>
                    <a:p>
                      <a:pPr algn="ctr" fontAlgn="b"/>
                      <a:r>
                        <a:rPr lang="lv-LV" sz="1800" b="0" i="0" u="none" strike="noStrike" dirty="0">
                          <a:latin typeface="Franklin Gothic Book" panose="020B0503020102020204" pitchFamily="34" charset="0"/>
                          <a:cs typeface="Times New Roman" pitchFamily="18" charset="0"/>
                        </a:rPr>
                        <a:t>820</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r h="309148">
                <a:tc>
                  <a:txBody>
                    <a:bodyPr/>
                    <a:lstStyle/>
                    <a:p>
                      <a:pPr algn="l" fontAlgn="t"/>
                      <a:endParaRPr lang="lv-LV" sz="1800" b="0" i="0" u="none" strike="noStrike" dirty="0">
                        <a:latin typeface="Franklin Gothic Book" panose="020B0503020102020204" pitchFamily="34" charset="0"/>
                        <a:cs typeface="Times New Roman" pitchFamily="18" charset="0"/>
                      </a:endParaRPr>
                    </a:p>
                  </a:txBody>
                  <a:tcPr marL="0" marR="0" marT="0" marB="0" anchor="ctr">
                    <a:lnL>
                      <a:noFill/>
                    </a:lnL>
                    <a:lnR>
                      <a:noFill/>
                    </a:lnR>
                    <a:lnT>
                      <a:noFill/>
                    </a:lnT>
                    <a:lnB>
                      <a:noFill/>
                    </a:lnB>
                  </a:tcPr>
                </a:tc>
                <a:tc gridSpan="2">
                  <a:txBody>
                    <a:bodyPr/>
                    <a:lstStyle/>
                    <a:p>
                      <a:pPr algn="r" fontAlgn="b"/>
                      <a:r>
                        <a:rPr lang="lv-LV" sz="1800" b="1" i="0" u="none" strike="noStrike" dirty="0">
                          <a:latin typeface="Franklin Gothic Book" panose="020B0503020102020204" pitchFamily="34" charset="0"/>
                          <a:cs typeface="Times New Roman" pitchFamily="18" charset="0"/>
                        </a:rPr>
                        <a:t>IZDEVUMI KOPĀ:</a:t>
                      </a:r>
                    </a:p>
                  </a:txBody>
                  <a:tcPr marL="0" marR="0" marT="0" marB="0" anchor="ctr">
                    <a:lnL>
                      <a:noFill/>
                    </a:lnL>
                    <a:lnR>
                      <a:noFill/>
                    </a:lnR>
                    <a:lnT>
                      <a:noFill/>
                    </a:lnT>
                    <a:lnB>
                      <a:noFill/>
                    </a:lnB>
                  </a:tcPr>
                </a:tc>
                <a:tc hMerge="1">
                  <a:txBody>
                    <a:bodyPr/>
                    <a:lstStyle/>
                    <a:p>
                      <a:endParaRPr lang="lv-LV"/>
                    </a:p>
                  </a:txBody>
                  <a:tcPr/>
                </a:tc>
                <a:tc>
                  <a:txBody>
                    <a:bodyPr/>
                    <a:lstStyle/>
                    <a:p>
                      <a:pPr algn="ctr" fontAlgn="b"/>
                      <a:r>
                        <a:rPr lang="lv-LV" sz="1800" b="1" i="0" u="none" strike="noStrike" dirty="0">
                          <a:latin typeface="Franklin Gothic Book" panose="020B0503020102020204" pitchFamily="34" charset="0"/>
                          <a:cs typeface="Times New Roman" pitchFamily="18" charset="0"/>
                        </a:rPr>
                        <a:t>45 000</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extLst>
                  <a:ext uri="{0D108BD9-81ED-4DB2-BD59-A6C34878D82A}">
                    <a16:rowId xmlns:a16="http://schemas.microsoft.com/office/drawing/2014/main" val="10017"/>
                  </a:ext>
                </a:extLst>
              </a:tr>
            </a:tbl>
          </a:graphicData>
        </a:graphic>
      </p:graphicFrame>
      <p:sp>
        <p:nvSpPr>
          <p:cNvPr id="6" name="Title 1"/>
          <p:cNvSpPr txBox="1">
            <a:spLocks/>
          </p:cNvSpPr>
          <p:nvPr/>
        </p:nvSpPr>
        <p:spPr>
          <a:xfrm>
            <a:off x="457200" y="343235"/>
            <a:ext cx="8229600" cy="708697"/>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r>
              <a:rPr lang="lv-LV" altLang="lv-LV" sz="4000" b="1" dirty="0">
                <a:solidFill>
                  <a:srgbClr val="FF0000"/>
                </a:solidFill>
                <a:latin typeface="Franklin Gothic Book" panose="020B0503020102020204" pitchFamily="34" charset="0"/>
                <a:ea typeface="Tahoma" panose="020B0604030504040204" pitchFamily="34" charset="0"/>
                <a:cs typeface="Calibri Light" panose="020F0302020204030204" pitchFamily="34" charset="0"/>
              </a:rPr>
              <a:t>LETERA 2018. gada budžeta projekts</a:t>
            </a:r>
            <a:endParaRPr lang="lv-LV" altLang="lv-LV" sz="4000" dirty="0">
              <a:solidFill>
                <a:srgbClr val="FF0000"/>
              </a:solidFill>
              <a:latin typeface="Franklin Gothic Book" panose="020B0503020102020204" pitchFamily="34" charset="0"/>
              <a:ea typeface="Tahoma" panose="020B0604030504040204" pitchFamily="34" charset="0"/>
              <a:cs typeface="Calibri Light" panose="020F0302020204030204" pitchFamily="34" charset="0"/>
            </a:endParaRPr>
          </a:p>
        </p:txBody>
      </p:sp>
    </p:spTree>
    <p:extLst>
      <p:ext uri="{BB962C8B-B14F-4D97-AF65-F5344CB8AC3E}">
        <p14:creationId xmlns:p14="http://schemas.microsoft.com/office/powerpoint/2010/main" val="3596806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1133322"/>
            <a:ext cx="9144000" cy="4591356"/>
          </a:xfrm>
          <a:prstGeom prst="rect">
            <a:avLst/>
          </a:prstGeom>
        </p:spPr>
      </p:pic>
    </p:spTree>
    <p:extLst>
      <p:ext uri="{BB962C8B-B14F-4D97-AF65-F5344CB8AC3E}">
        <p14:creationId xmlns:p14="http://schemas.microsoft.com/office/powerpoint/2010/main" val="174845772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1145</TotalTime>
  <Words>380</Words>
  <Application>Microsoft Office PowerPoint</Application>
  <PresentationFormat>On-screen Show (4:3)</PresentationFormat>
  <Paragraphs>104</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Calibri</vt:lpstr>
      <vt:lpstr>Calibri Light</vt:lpstr>
      <vt:lpstr>Franklin Gothic Book</vt:lpstr>
      <vt:lpstr>Tahoma</vt:lpstr>
      <vt:lpstr>Times New Roman</vt:lpstr>
      <vt:lpstr>Verdana</vt:lpstr>
      <vt:lpstr>Wingdings</vt:lpstr>
      <vt:lpstr>1_Office Theme</vt:lpstr>
      <vt:lpstr>Biedru sapulces darba kārtība 2018.gada 26.marts,  “Latvijas Mobilais Telefons” Ropažu ielā 6, Rīgā </vt:lpstr>
      <vt:lpstr>PowerPoint Presentation</vt:lpstr>
      <vt:lpstr>PowerPoint Presentation</vt:lpstr>
      <vt:lpstr>Revīzijas ziņojums                                                       par biedrības “Latvijas Elektrotehnikas un elektronikas rūpniecības asociācija“ 2017. gada pārskatu  </vt:lpstr>
      <vt:lpstr>LETERA valdes priekšlikums: Valdes locekļu kandidātu saraksts</vt:lpstr>
      <vt:lpstr>Revīzijas komisija  2018.gada pārskatam</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Work Breakdown Structure</dc:title>
  <dc:creator>FPPT</dc:creator>
  <cp:lastModifiedBy>Inese Cvetkova</cp:lastModifiedBy>
  <cp:revision>117</cp:revision>
  <cp:lastPrinted>2018-03-26T08:13:53Z</cp:lastPrinted>
  <dcterms:created xsi:type="dcterms:W3CDTF">2014-06-04T21:04:36Z</dcterms:created>
  <dcterms:modified xsi:type="dcterms:W3CDTF">2018-04-04T13:19:45Z</dcterms:modified>
</cp:coreProperties>
</file>